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5005" r:id="rId5"/>
    <p:sldId id="5001" r:id="rId6"/>
    <p:sldId id="5006" r:id="rId7"/>
    <p:sldId id="5007" r:id="rId8"/>
    <p:sldId id="5008" r:id="rId9"/>
    <p:sldId id="5009" r:id="rId10"/>
    <p:sldId id="5003" r:id="rId11"/>
    <p:sldId id="5002" r:id="rId12"/>
    <p:sldId id="5000" r:id="rId13"/>
    <p:sldId id="5010" r:id="rId14"/>
    <p:sldId id="5011" r:id="rId15"/>
    <p:sldId id="4963" r:id="rId16"/>
    <p:sldId id="5012" r:id="rId17"/>
    <p:sldId id="4989"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5005"/>
            <p14:sldId id="5001"/>
            <p14:sldId id="5006"/>
            <p14:sldId id="5007"/>
            <p14:sldId id="5008"/>
            <p14:sldId id="5009"/>
            <p14:sldId id="5003"/>
            <p14:sldId id="5002"/>
            <p14:sldId id="5000"/>
            <p14:sldId id="5010"/>
            <p14:sldId id="5011"/>
            <p14:sldId id="4963"/>
            <p14:sldId id="5012"/>
            <p14:sldId id="49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Lind" initials="DL" lastIdx="4" clrIdx="0">
    <p:extLst>
      <p:ext uri="{19B8F6BF-5375-455C-9EA6-DF929625EA0E}">
        <p15:presenceInfo xmlns:p15="http://schemas.microsoft.com/office/powerpoint/2012/main" userId="S::daniel.lind@akavia.se::082bce85-48b5-483d-82af-31763c2fb6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52" autoAdjust="0"/>
  </p:normalViewPr>
  <p:slideViewPr>
    <p:cSldViewPr snapToGrid="0">
      <p:cViewPr varScale="1">
        <p:scale>
          <a:sx n="94" d="100"/>
          <a:sy n="94" d="100"/>
        </p:scale>
        <p:origin x="84" y="18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2" d="100"/>
          <a:sy n="92" d="100"/>
        </p:scale>
        <p:origin x="26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012807671333953E-2"/>
          <c:y val="2.7697661274248785E-2"/>
          <c:w val="0.92402691094285927"/>
          <c:h val="0.68471196092270337"/>
        </c:manualLayout>
      </c:layout>
      <c:barChart>
        <c:barDir val="col"/>
        <c:grouping val="clustered"/>
        <c:varyColors val="0"/>
        <c:ser>
          <c:idx val="0"/>
          <c:order val="0"/>
          <c:tx>
            <c:strRef>
              <c:f>Tables!$X$16</c:f>
              <c:strCache>
                <c:ptCount val="1"/>
                <c:pt idx="0">
                  <c:v>Hela ekonomin</c:v>
                </c:pt>
              </c:strCache>
            </c:strRef>
          </c:tx>
          <c:spPr>
            <a:solidFill>
              <a:sysClr val="windowText" lastClr="000000"/>
            </a:solidFill>
            <a:ln>
              <a:noFill/>
            </a:ln>
            <a:effectLst/>
          </c:spPr>
          <c:invertIfNegative val="0"/>
          <c:dPt>
            <c:idx val="0"/>
            <c:invertIfNegative val="0"/>
            <c:bubble3D val="0"/>
            <c:spPr>
              <a:solidFill>
                <a:sysClr val="windowText" lastClr="000000"/>
              </a:solidFill>
              <a:ln>
                <a:solidFill>
                  <a:sysClr val="windowText" lastClr="000000"/>
                </a:solidFill>
              </a:ln>
              <a:effectLst/>
            </c:spPr>
            <c:extLst>
              <c:ext xmlns:c16="http://schemas.microsoft.com/office/drawing/2014/chart" uri="{C3380CC4-5D6E-409C-BE32-E72D297353CC}">
                <c16:uniqueId val="{00000000-E10D-422A-98A6-67709EC102B7}"/>
              </c:ext>
            </c:extLst>
          </c:dPt>
          <c:cat>
            <c:strRef>
              <c:f>Tables!$W$17:$W$25</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Tables!$X$17:$X$25</c:f>
              <c:numCache>
                <c:formatCode>0.00</c:formatCode>
                <c:ptCount val="9"/>
                <c:pt idx="0">
                  <c:v>0.85599999999999998</c:v>
                </c:pt>
                <c:pt idx="1">
                  <c:v>0.79</c:v>
                </c:pt>
                <c:pt idx="2">
                  <c:v>0.93500000000000005</c:v>
                </c:pt>
                <c:pt idx="3">
                  <c:v>0.73199999999999998</c:v>
                </c:pt>
                <c:pt idx="4">
                  <c:v>0.88300000000000001</c:v>
                </c:pt>
                <c:pt idx="5">
                  <c:v>0.86799999999999999</c:v>
                </c:pt>
                <c:pt idx="6">
                  <c:v>0.39899999999999997</c:v>
                </c:pt>
                <c:pt idx="7">
                  <c:v>0.82700000000000007</c:v>
                </c:pt>
                <c:pt idx="8">
                  <c:v>0.78625000000000012</c:v>
                </c:pt>
              </c:numCache>
            </c:numRef>
          </c:val>
          <c:extLst>
            <c:ext xmlns:c16="http://schemas.microsoft.com/office/drawing/2014/chart" uri="{C3380CC4-5D6E-409C-BE32-E72D297353CC}">
              <c16:uniqueId val="{00000000-E59E-4BB7-A629-FEA0656A0866}"/>
            </c:ext>
          </c:extLst>
        </c:ser>
        <c:ser>
          <c:idx val="1"/>
          <c:order val="1"/>
          <c:tx>
            <c:strRef>
              <c:f>Tables!$Y$16</c:f>
              <c:strCache>
                <c:ptCount val="1"/>
                <c:pt idx="0">
                  <c:v>Näringsliv</c:v>
                </c:pt>
              </c:strCache>
            </c:strRef>
          </c:tx>
          <c:spPr>
            <a:solidFill>
              <a:srgbClr val="FF7D1F"/>
            </a:solidFill>
            <a:ln>
              <a:noFill/>
            </a:ln>
            <a:effectLst/>
          </c:spPr>
          <c:invertIfNegative val="0"/>
          <c:cat>
            <c:strRef>
              <c:f>Tables!$W$17:$W$25</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Tables!$Y$17:$Y$25</c:f>
              <c:numCache>
                <c:formatCode>0.00</c:formatCode>
                <c:ptCount val="9"/>
                <c:pt idx="0">
                  <c:v>0.86699999999999999</c:v>
                </c:pt>
                <c:pt idx="1">
                  <c:v>0.81</c:v>
                </c:pt>
                <c:pt idx="2">
                  <c:v>0.94700000000000006</c:v>
                </c:pt>
                <c:pt idx="3">
                  <c:v>0.748</c:v>
                </c:pt>
                <c:pt idx="4">
                  <c:v>0.88800000000000001</c:v>
                </c:pt>
                <c:pt idx="5">
                  <c:v>0.8640000000000001</c:v>
                </c:pt>
                <c:pt idx="6">
                  <c:v>0.38700000000000001</c:v>
                </c:pt>
                <c:pt idx="7">
                  <c:v>0.83900000000000008</c:v>
                </c:pt>
                <c:pt idx="8">
                  <c:v>0.79374999999999996</c:v>
                </c:pt>
              </c:numCache>
            </c:numRef>
          </c:val>
          <c:extLst>
            <c:ext xmlns:c16="http://schemas.microsoft.com/office/drawing/2014/chart" uri="{C3380CC4-5D6E-409C-BE32-E72D297353CC}">
              <c16:uniqueId val="{00000001-E59E-4BB7-A629-FEA0656A0866}"/>
            </c:ext>
          </c:extLst>
        </c:ser>
        <c:ser>
          <c:idx val="2"/>
          <c:order val="2"/>
          <c:tx>
            <c:strRef>
              <c:f>Tables!$Z$16</c:f>
              <c:strCache>
                <c:ptCount val="1"/>
                <c:pt idx="0">
                  <c:v>Kommun</c:v>
                </c:pt>
              </c:strCache>
            </c:strRef>
          </c:tx>
          <c:spPr>
            <a:solidFill>
              <a:schemeClr val="accent3"/>
            </a:solidFill>
            <a:ln>
              <a:noFill/>
            </a:ln>
            <a:effectLst/>
          </c:spPr>
          <c:invertIfNegative val="0"/>
          <c:cat>
            <c:strRef>
              <c:f>Tables!$W$17:$W$25</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Tables!$Z$17:$Z$25</c:f>
              <c:numCache>
                <c:formatCode>0.00</c:formatCode>
                <c:ptCount val="9"/>
                <c:pt idx="0">
                  <c:v>0.82299999999999995</c:v>
                </c:pt>
                <c:pt idx="1">
                  <c:v>0.65</c:v>
                </c:pt>
                <c:pt idx="2">
                  <c:v>0.94299999999999995</c:v>
                </c:pt>
                <c:pt idx="3">
                  <c:v>0.58599999999999997</c:v>
                </c:pt>
                <c:pt idx="4">
                  <c:v>0.91200000000000003</c:v>
                </c:pt>
                <c:pt idx="5">
                  <c:v>0.85799999999999998</c:v>
                </c:pt>
                <c:pt idx="6">
                  <c:v>0.27500000000000002</c:v>
                </c:pt>
                <c:pt idx="7">
                  <c:v>0.74400000000000011</c:v>
                </c:pt>
                <c:pt idx="8">
                  <c:v>0.72387500000000005</c:v>
                </c:pt>
              </c:numCache>
            </c:numRef>
          </c:val>
          <c:extLst>
            <c:ext xmlns:c16="http://schemas.microsoft.com/office/drawing/2014/chart" uri="{C3380CC4-5D6E-409C-BE32-E72D297353CC}">
              <c16:uniqueId val="{00000002-E59E-4BB7-A629-FEA0656A0866}"/>
            </c:ext>
          </c:extLst>
        </c:ser>
        <c:ser>
          <c:idx val="3"/>
          <c:order val="3"/>
          <c:tx>
            <c:strRef>
              <c:f>Tables!$AA$16</c:f>
              <c:strCache>
                <c:ptCount val="1"/>
                <c:pt idx="0">
                  <c:v>Stat</c:v>
                </c:pt>
              </c:strCache>
            </c:strRef>
          </c:tx>
          <c:spPr>
            <a:solidFill>
              <a:schemeClr val="accent4"/>
            </a:solidFill>
            <a:ln>
              <a:noFill/>
            </a:ln>
            <a:effectLst/>
          </c:spPr>
          <c:invertIfNegative val="0"/>
          <c:cat>
            <c:strRef>
              <c:f>Tables!$W$17:$W$25</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Tables!$AA$17:$AA$25</c:f>
              <c:numCache>
                <c:formatCode>0.00</c:formatCode>
                <c:ptCount val="9"/>
                <c:pt idx="0">
                  <c:v>0.92799999999999994</c:v>
                </c:pt>
                <c:pt idx="1">
                  <c:v>0.87</c:v>
                </c:pt>
                <c:pt idx="2">
                  <c:v>0.9</c:v>
                </c:pt>
                <c:pt idx="3">
                  <c:v>0.877</c:v>
                </c:pt>
                <c:pt idx="4">
                  <c:v>0.94499999999999995</c:v>
                </c:pt>
                <c:pt idx="5">
                  <c:v>0.94099999999999995</c:v>
                </c:pt>
                <c:pt idx="6">
                  <c:v>0.48899999999999999</c:v>
                </c:pt>
                <c:pt idx="7">
                  <c:v>0.878</c:v>
                </c:pt>
                <c:pt idx="8">
                  <c:v>0.85349999999999993</c:v>
                </c:pt>
              </c:numCache>
            </c:numRef>
          </c:val>
          <c:extLst>
            <c:ext xmlns:c16="http://schemas.microsoft.com/office/drawing/2014/chart" uri="{C3380CC4-5D6E-409C-BE32-E72D297353CC}">
              <c16:uniqueId val="{00000003-E59E-4BB7-A629-FEA0656A0866}"/>
            </c:ext>
          </c:extLst>
        </c:ser>
        <c:dLbls>
          <c:showLegendKey val="0"/>
          <c:showVal val="0"/>
          <c:showCatName val="0"/>
          <c:showSerName val="0"/>
          <c:showPercent val="0"/>
          <c:showBubbleSize val="0"/>
        </c:dLbls>
        <c:gapWidth val="219"/>
        <c:overlap val="-27"/>
        <c:axId val="420646528"/>
        <c:axId val="420641280"/>
      </c:barChart>
      <c:catAx>
        <c:axId val="4206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crossAx val="420641280"/>
        <c:crosses val="autoZero"/>
        <c:auto val="1"/>
        <c:lblAlgn val="ctr"/>
        <c:lblOffset val="100"/>
        <c:noMultiLvlLbl val="0"/>
      </c:catAx>
      <c:valAx>
        <c:axId val="420641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064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368148588233875E-2"/>
          <c:y val="1.5903783470482574E-2"/>
          <c:w val="0.9378955783952726"/>
          <c:h val="0.80263026784495095"/>
        </c:manualLayout>
      </c:layout>
      <c:barChart>
        <c:barDir val="col"/>
        <c:grouping val="clustered"/>
        <c:varyColors val="0"/>
        <c:ser>
          <c:idx val="0"/>
          <c:order val="0"/>
          <c:tx>
            <c:strRef>
              <c:f>Tables!$R$17</c:f>
              <c:strCache>
                <c:ptCount val="1"/>
                <c:pt idx="0">
                  <c:v>Hela ekonomin</c:v>
                </c:pt>
              </c:strCache>
            </c:strRef>
          </c:tx>
          <c:spPr>
            <a:solidFill>
              <a:sysClr val="windowText" lastClr="000000"/>
            </a:solidFill>
            <a:ln>
              <a:noFill/>
            </a:ln>
            <a:effectLst/>
          </c:spPr>
          <c:invertIfNegative val="0"/>
          <c:cat>
            <c:strRef>
              <c:f>Tables!$Q$18:$Q$26</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Tables!$R$18:$R$26</c:f>
              <c:numCache>
                <c:formatCode>0.00</c:formatCode>
                <c:ptCount val="9"/>
                <c:pt idx="0">
                  <c:v>2.9171639284925385E-2</c:v>
                </c:pt>
                <c:pt idx="1">
                  <c:v>0.14978302670940841</c:v>
                </c:pt>
                <c:pt idx="2">
                  <c:v>-2.750883511304292E-4</c:v>
                </c:pt>
                <c:pt idx="3">
                  <c:v>0.19058013248549771</c:v>
                </c:pt>
                <c:pt idx="4">
                  <c:v>0.10165807907244168</c:v>
                </c:pt>
                <c:pt idx="5">
                  <c:v>9.6743112073533602E-2</c:v>
                </c:pt>
                <c:pt idx="6">
                  <c:v>0.65782948430039623</c:v>
                </c:pt>
                <c:pt idx="7">
                  <c:v>0.1998912056295204</c:v>
                </c:pt>
                <c:pt idx="8">
                  <c:v>0.12486840101727249</c:v>
                </c:pt>
              </c:numCache>
            </c:numRef>
          </c:val>
          <c:extLst>
            <c:ext xmlns:c16="http://schemas.microsoft.com/office/drawing/2014/chart" uri="{C3380CC4-5D6E-409C-BE32-E72D297353CC}">
              <c16:uniqueId val="{00000000-5DAF-4B65-93EC-F7F5664E7B76}"/>
            </c:ext>
          </c:extLst>
        </c:ser>
        <c:ser>
          <c:idx val="1"/>
          <c:order val="1"/>
          <c:tx>
            <c:strRef>
              <c:f>Tables!$S$17</c:f>
              <c:strCache>
                <c:ptCount val="1"/>
                <c:pt idx="0">
                  <c:v>Näringsliv</c:v>
                </c:pt>
              </c:strCache>
            </c:strRef>
          </c:tx>
          <c:spPr>
            <a:solidFill>
              <a:schemeClr val="accent2"/>
            </a:solidFill>
            <a:ln>
              <a:noFill/>
            </a:ln>
            <a:effectLst/>
          </c:spPr>
          <c:invertIfNegative val="0"/>
          <c:cat>
            <c:strRef>
              <c:f>Tables!$Q$18:$Q$26</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Tables!$S$18:$S$26</c:f>
              <c:numCache>
                <c:formatCode>0.00</c:formatCode>
                <c:ptCount val="9"/>
                <c:pt idx="0">
                  <c:v>8.7123285406129312E-3</c:v>
                </c:pt>
                <c:pt idx="1">
                  <c:v>0.11670335484174882</c:v>
                </c:pt>
                <c:pt idx="2">
                  <c:v>-3.2950358099689395E-5</c:v>
                </c:pt>
                <c:pt idx="3">
                  <c:v>8.4216953615418422E-2</c:v>
                </c:pt>
                <c:pt idx="4">
                  <c:v>6.2976445737052841E-2</c:v>
                </c:pt>
                <c:pt idx="5">
                  <c:v>4.0639404734644759E-2</c:v>
                </c:pt>
                <c:pt idx="6">
                  <c:v>0.40017212076051706</c:v>
                </c:pt>
                <c:pt idx="7">
                  <c:v>0.18197854315348089</c:v>
                </c:pt>
                <c:pt idx="8">
                  <c:v>8.1097423050077E-2</c:v>
                </c:pt>
              </c:numCache>
            </c:numRef>
          </c:val>
          <c:extLst>
            <c:ext xmlns:c16="http://schemas.microsoft.com/office/drawing/2014/chart" uri="{C3380CC4-5D6E-409C-BE32-E72D297353CC}">
              <c16:uniqueId val="{00000001-5DAF-4B65-93EC-F7F5664E7B76}"/>
            </c:ext>
          </c:extLst>
        </c:ser>
        <c:ser>
          <c:idx val="2"/>
          <c:order val="2"/>
          <c:tx>
            <c:strRef>
              <c:f>Tables!$T$17</c:f>
              <c:strCache>
                <c:ptCount val="1"/>
                <c:pt idx="0">
                  <c:v>Kommun</c:v>
                </c:pt>
              </c:strCache>
            </c:strRef>
          </c:tx>
          <c:spPr>
            <a:solidFill>
              <a:schemeClr val="accent3"/>
            </a:solidFill>
            <a:ln>
              <a:noFill/>
            </a:ln>
            <a:effectLst/>
          </c:spPr>
          <c:invertIfNegative val="0"/>
          <c:cat>
            <c:strRef>
              <c:f>Tables!$Q$18:$Q$26</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Tables!$T$18:$T$26</c:f>
              <c:numCache>
                <c:formatCode>0.00</c:formatCode>
                <c:ptCount val="9"/>
                <c:pt idx="0">
                  <c:v>0.13981959538363872</c:v>
                </c:pt>
                <c:pt idx="1">
                  <c:v>0.24162361858555725</c:v>
                </c:pt>
                <c:pt idx="2">
                  <c:v>5.460431444602664E-2</c:v>
                </c:pt>
                <c:pt idx="3">
                  <c:v>0.56560532178233347</c:v>
                </c:pt>
                <c:pt idx="4">
                  <c:v>0.4697372417418556</c:v>
                </c:pt>
                <c:pt idx="5">
                  <c:v>0.35633891698627518</c:v>
                </c:pt>
                <c:pt idx="6">
                  <c:v>1.2411353795001392</c:v>
                </c:pt>
                <c:pt idx="7">
                  <c:v>0.33798630796381351</c:v>
                </c:pt>
                <c:pt idx="8">
                  <c:v>0.30255075346105437</c:v>
                </c:pt>
              </c:numCache>
            </c:numRef>
          </c:val>
          <c:extLst>
            <c:ext xmlns:c16="http://schemas.microsoft.com/office/drawing/2014/chart" uri="{C3380CC4-5D6E-409C-BE32-E72D297353CC}">
              <c16:uniqueId val="{00000002-5DAF-4B65-93EC-F7F5664E7B76}"/>
            </c:ext>
          </c:extLst>
        </c:ser>
        <c:ser>
          <c:idx val="3"/>
          <c:order val="3"/>
          <c:tx>
            <c:strRef>
              <c:f>Tables!$U$17</c:f>
              <c:strCache>
                <c:ptCount val="1"/>
                <c:pt idx="0">
                  <c:v>Stat</c:v>
                </c:pt>
              </c:strCache>
            </c:strRef>
          </c:tx>
          <c:spPr>
            <a:solidFill>
              <a:schemeClr val="accent4"/>
            </a:solidFill>
            <a:ln>
              <a:noFill/>
            </a:ln>
            <a:effectLst/>
          </c:spPr>
          <c:invertIfNegative val="0"/>
          <c:cat>
            <c:strRef>
              <c:f>Tables!$Q$18:$Q$26</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Tables!$U$18:$U$26</c:f>
              <c:numCache>
                <c:formatCode>0.00</c:formatCode>
                <c:ptCount val="9"/>
                <c:pt idx="0">
                  <c:v>7.6127894922727202E-2</c:v>
                </c:pt>
                <c:pt idx="1">
                  <c:v>0.12705820736677501</c:v>
                </c:pt>
                <c:pt idx="2">
                  <c:v>-2.2005743500654561E-2</c:v>
                </c:pt>
                <c:pt idx="3">
                  <c:v>0.19321056335616993</c:v>
                </c:pt>
                <c:pt idx="4">
                  <c:v>7.3300453670078591E-2</c:v>
                </c:pt>
                <c:pt idx="5">
                  <c:v>0.10146185039239564</c:v>
                </c:pt>
                <c:pt idx="6">
                  <c:v>0.85319452024081144</c:v>
                </c:pt>
                <c:pt idx="7">
                  <c:v>0.12864873102011648</c:v>
                </c:pt>
                <c:pt idx="8">
                  <c:v>0.12560228386492464</c:v>
                </c:pt>
              </c:numCache>
            </c:numRef>
          </c:val>
          <c:extLst>
            <c:ext xmlns:c16="http://schemas.microsoft.com/office/drawing/2014/chart" uri="{C3380CC4-5D6E-409C-BE32-E72D297353CC}">
              <c16:uniqueId val="{00000003-5DAF-4B65-93EC-F7F5664E7B76}"/>
            </c:ext>
          </c:extLst>
        </c:ser>
        <c:dLbls>
          <c:showLegendKey val="0"/>
          <c:showVal val="0"/>
          <c:showCatName val="0"/>
          <c:showSerName val="0"/>
          <c:showPercent val="0"/>
          <c:showBubbleSize val="0"/>
        </c:dLbls>
        <c:gapWidth val="219"/>
        <c:overlap val="-27"/>
        <c:axId val="657019768"/>
        <c:axId val="657018128"/>
      </c:barChart>
      <c:catAx>
        <c:axId val="65701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crossAx val="657018128"/>
        <c:crosses val="autoZero"/>
        <c:auto val="1"/>
        <c:lblAlgn val="ctr"/>
        <c:lblOffset val="100"/>
        <c:noMultiLvlLbl val="0"/>
      </c:catAx>
      <c:valAx>
        <c:axId val="657018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57019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839596024890883E-2"/>
          <c:y val="1.9077024990527207E-2"/>
          <c:w val="0.945111015973645"/>
          <c:h val="0.73285367884279062"/>
        </c:manualLayout>
      </c:layout>
      <c:barChart>
        <c:barDir val="col"/>
        <c:grouping val="clustered"/>
        <c:varyColors val="0"/>
        <c:ser>
          <c:idx val="0"/>
          <c:order val="0"/>
          <c:tx>
            <c:strRef>
              <c:f>Tables!$AP$5</c:f>
              <c:strCache>
                <c:ptCount val="1"/>
                <c:pt idx="0">
                  <c:v>Hela ekonomin</c:v>
                </c:pt>
              </c:strCache>
            </c:strRef>
          </c:tx>
          <c:spPr>
            <a:solidFill>
              <a:sysClr val="windowText" lastClr="000000"/>
            </a:solidFill>
            <a:ln>
              <a:noFill/>
            </a:ln>
            <a:effectLst/>
          </c:spPr>
          <c:invertIfNegative val="0"/>
          <c:cat>
            <c:strRef>
              <c:f>Tables!$AO$6:$AO$14</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Tables!$AP$6:$AP$14</c:f>
              <c:numCache>
                <c:formatCode>0.00</c:formatCode>
                <c:ptCount val="9"/>
                <c:pt idx="0">
                  <c:v>0.83173687199032598</c:v>
                </c:pt>
                <c:pt idx="1">
                  <c:v>0.68708615595145806</c:v>
                </c:pt>
                <c:pt idx="2">
                  <c:v>0.93525727838259298</c:v>
                </c:pt>
                <c:pt idx="3">
                  <c:v>0.61482631872232796</c:v>
                </c:pt>
                <c:pt idx="4">
                  <c:v>0.80151910722014197</c:v>
                </c:pt>
                <c:pt idx="5">
                  <c:v>0.79143419315297503</c:v>
                </c:pt>
                <c:pt idx="6">
                  <c:v>0.24067613936084503</c:v>
                </c:pt>
                <c:pt idx="7">
                  <c:v>0.68922915354323</c:v>
                </c:pt>
                <c:pt idx="8">
                  <c:v>0.69897065229048705</c:v>
                </c:pt>
              </c:numCache>
            </c:numRef>
          </c:val>
          <c:extLst>
            <c:ext xmlns:c16="http://schemas.microsoft.com/office/drawing/2014/chart" uri="{C3380CC4-5D6E-409C-BE32-E72D297353CC}">
              <c16:uniqueId val="{00000000-9E43-42C0-A332-F3F3CB73900B}"/>
            </c:ext>
          </c:extLst>
        </c:ser>
        <c:ser>
          <c:idx val="1"/>
          <c:order val="1"/>
          <c:tx>
            <c:strRef>
              <c:f>Tables!$AQ$5</c:f>
              <c:strCache>
                <c:ptCount val="1"/>
                <c:pt idx="0">
                  <c:v>Näringsliv</c:v>
                </c:pt>
              </c:strCache>
            </c:strRef>
          </c:tx>
          <c:spPr>
            <a:solidFill>
              <a:schemeClr val="accent2"/>
            </a:solidFill>
            <a:ln>
              <a:noFill/>
            </a:ln>
            <a:effectLst/>
          </c:spPr>
          <c:invertIfNegative val="0"/>
          <c:cat>
            <c:strRef>
              <c:f>Tables!$AO$6:$AO$14</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Tables!$AQ$6:$AQ$14</c:f>
              <c:numCache>
                <c:formatCode>0.00</c:formatCode>
                <c:ptCount val="9"/>
                <c:pt idx="0">
                  <c:v>0.85951165210239888</c:v>
                </c:pt>
                <c:pt idx="1">
                  <c:v>0.72534930291741384</c:v>
                </c:pt>
                <c:pt idx="2">
                  <c:v>0.94703120501733695</c:v>
                </c:pt>
                <c:pt idx="3">
                  <c:v>0.68989882283774207</c:v>
                </c:pt>
                <c:pt idx="4">
                  <c:v>0.83539010065672092</c:v>
                </c:pt>
                <c:pt idx="5">
                  <c:v>0.83025877750642507</c:v>
                </c:pt>
                <c:pt idx="6">
                  <c:v>0.27639459053776705</c:v>
                </c:pt>
                <c:pt idx="7">
                  <c:v>0.70982676027398517</c:v>
                </c:pt>
                <c:pt idx="8">
                  <c:v>0.73420765148122369</c:v>
                </c:pt>
              </c:numCache>
            </c:numRef>
          </c:val>
          <c:extLst>
            <c:ext xmlns:c16="http://schemas.microsoft.com/office/drawing/2014/chart" uri="{C3380CC4-5D6E-409C-BE32-E72D297353CC}">
              <c16:uniqueId val="{00000001-9E43-42C0-A332-F3F3CB73900B}"/>
            </c:ext>
          </c:extLst>
        </c:ser>
        <c:ser>
          <c:idx val="2"/>
          <c:order val="2"/>
          <c:tx>
            <c:strRef>
              <c:f>Tables!$AR$5</c:f>
              <c:strCache>
                <c:ptCount val="1"/>
                <c:pt idx="0">
                  <c:v>Kommun</c:v>
                </c:pt>
              </c:strCache>
            </c:strRef>
          </c:tx>
          <c:spPr>
            <a:solidFill>
              <a:schemeClr val="accent3"/>
            </a:solidFill>
            <a:ln>
              <a:noFill/>
            </a:ln>
            <a:effectLst/>
          </c:spPr>
          <c:invertIfNegative val="0"/>
          <c:cat>
            <c:strRef>
              <c:f>Tables!$AO$6:$AO$14</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Tables!$AR$6:$AR$14</c:f>
              <c:numCache>
                <c:formatCode>0.00</c:formatCode>
                <c:ptCount val="9"/>
                <c:pt idx="0">
                  <c:v>0.72204408779531104</c:v>
                </c:pt>
                <c:pt idx="1">
                  <c:v>0.52350808269938698</c:v>
                </c:pt>
                <c:pt idx="2">
                  <c:v>0.89417422921823397</c:v>
                </c:pt>
                <c:pt idx="3">
                  <c:v>0.37429612166422599</c:v>
                </c:pt>
                <c:pt idx="4">
                  <c:v>0.62051907926014405</c:v>
                </c:pt>
                <c:pt idx="5">
                  <c:v>0.63258525524463893</c:v>
                </c:pt>
                <c:pt idx="6">
                  <c:v>0.1227056618334836</c:v>
                </c:pt>
                <c:pt idx="7">
                  <c:v>0.55605950193335008</c:v>
                </c:pt>
                <c:pt idx="8">
                  <c:v>0.55573650245609685</c:v>
                </c:pt>
              </c:numCache>
            </c:numRef>
          </c:val>
          <c:extLst>
            <c:ext xmlns:c16="http://schemas.microsoft.com/office/drawing/2014/chart" uri="{C3380CC4-5D6E-409C-BE32-E72D297353CC}">
              <c16:uniqueId val="{00000002-9E43-42C0-A332-F3F3CB73900B}"/>
            </c:ext>
          </c:extLst>
        </c:ser>
        <c:ser>
          <c:idx val="3"/>
          <c:order val="3"/>
          <c:tx>
            <c:strRef>
              <c:f>Tables!$AS$5</c:f>
              <c:strCache>
                <c:ptCount val="1"/>
                <c:pt idx="0">
                  <c:v>Stat</c:v>
                </c:pt>
              </c:strCache>
            </c:strRef>
          </c:tx>
          <c:spPr>
            <a:solidFill>
              <a:schemeClr val="accent4"/>
            </a:solidFill>
            <a:ln>
              <a:noFill/>
            </a:ln>
            <a:effectLst/>
          </c:spPr>
          <c:invertIfNegative val="0"/>
          <c:cat>
            <c:strRef>
              <c:f>Tables!$AO$6:$AO$14</c:f>
              <c:strCache>
                <c:ptCount val="9"/>
                <c:pt idx="0">
                  <c:v>Sprida info om covid-19 och hur AG begränsar smittspridningen</c:v>
                </c:pt>
                <c:pt idx="1">
                  <c:v>Sittplatser glesas ut</c:v>
                </c:pt>
                <c:pt idx="2">
                  <c:v>Regelbundet tvätta händerna eller annars sprita händerna</c:v>
                </c:pt>
                <c:pt idx="3">
                  <c:v>Medarbetarna arbetar hemifrån</c:v>
                </c:pt>
                <c:pt idx="4">
                  <c:v>Möten hålls digitalt</c:v>
                </c:pt>
                <c:pt idx="5">
                  <c:v>Resor undviks</c:v>
                </c:pt>
                <c:pt idx="6">
                  <c:v>Arbetstider anpassas för att undvika rusningstrafiken</c:v>
                </c:pt>
                <c:pt idx="7">
                  <c:v>Grupper med flera medarbetare undviks, särskilt i trånga utrymmen</c:v>
                </c:pt>
                <c:pt idx="8">
                  <c:v>Sammanfattande efterlevnad</c:v>
                </c:pt>
              </c:strCache>
            </c:strRef>
          </c:cat>
          <c:val>
            <c:numRef>
              <c:f>Tables!$AS$6:$AS$14</c:f>
              <c:numCache>
                <c:formatCode>0.00</c:formatCode>
                <c:ptCount val="9"/>
                <c:pt idx="0">
                  <c:v>0.86235103130249802</c:v>
                </c:pt>
                <c:pt idx="1">
                  <c:v>0.77192109006742593</c:v>
                </c:pt>
                <c:pt idx="2">
                  <c:v>0.920250803129949</c:v>
                </c:pt>
                <c:pt idx="3">
                  <c:v>0.73499181697926186</c:v>
                </c:pt>
                <c:pt idx="4">
                  <c:v>0.88046175399314908</c:v>
                </c:pt>
                <c:pt idx="5">
                  <c:v>0.85431919377395493</c:v>
                </c:pt>
                <c:pt idx="6">
                  <c:v>0.26386868440365202</c:v>
                </c:pt>
                <c:pt idx="7">
                  <c:v>0.77792139916413983</c:v>
                </c:pt>
                <c:pt idx="8">
                  <c:v>0.75826072160175384</c:v>
                </c:pt>
              </c:numCache>
            </c:numRef>
          </c:val>
          <c:extLst>
            <c:ext xmlns:c16="http://schemas.microsoft.com/office/drawing/2014/chart" uri="{C3380CC4-5D6E-409C-BE32-E72D297353CC}">
              <c16:uniqueId val="{00000003-9E43-42C0-A332-F3F3CB73900B}"/>
            </c:ext>
          </c:extLst>
        </c:ser>
        <c:dLbls>
          <c:showLegendKey val="0"/>
          <c:showVal val="0"/>
          <c:showCatName val="0"/>
          <c:showSerName val="0"/>
          <c:showPercent val="0"/>
          <c:showBubbleSize val="0"/>
        </c:dLbls>
        <c:gapWidth val="219"/>
        <c:overlap val="-27"/>
        <c:axId val="613567592"/>
        <c:axId val="613566608"/>
      </c:barChart>
      <c:catAx>
        <c:axId val="613567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3566608"/>
        <c:crosses val="autoZero"/>
        <c:auto val="1"/>
        <c:lblAlgn val="ctr"/>
        <c:lblOffset val="100"/>
        <c:noMultiLvlLbl val="0"/>
      </c:catAx>
      <c:valAx>
        <c:axId val="613566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13567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7D67B2A-070D-48C4-BD59-AA1B5825DE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F5FDE34-0AD6-4FD3-9C1F-DBCD8EA2A3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4ECF13-1AE1-4A54-9EA1-8B50024528BC}" type="datetimeFigureOut">
              <a:rPr lang="sv-SE" smtClean="0"/>
              <a:t>2021-03-23</a:t>
            </a:fld>
            <a:endParaRPr lang="sv-SE"/>
          </a:p>
        </p:txBody>
      </p:sp>
      <p:sp>
        <p:nvSpPr>
          <p:cNvPr id="4" name="Platshållare för sidfot 3">
            <a:extLst>
              <a:ext uri="{FF2B5EF4-FFF2-40B4-BE49-F238E27FC236}">
                <a16:creationId xmlns:a16="http://schemas.microsoft.com/office/drawing/2014/main" id="{54AC9B3B-D600-47CA-B231-46F5F3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28106EB-72EF-4616-8F82-6768191B6A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B1CC03-F26B-42B5-A357-4133A7B7C856}" type="slidenum">
              <a:rPr lang="sv-SE" smtClean="0"/>
              <a:t>‹#›</a:t>
            </a:fld>
            <a:endParaRPr lang="sv-SE"/>
          </a:p>
        </p:txBody>
      </p:sp>
    </p:spTree>
    <p:extLst>
      <p:ext uri="{BB962C8B-B14F-4D97-AF65-F5344CB8AC3E}">
        <p14:creationId xmlns:p14="http://schemas.microsoft.com/office/powerpoint/2010/main" val="79764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0D878-8DA4-4C2B-BA0F-85D4D8888E39}" type="datetimeFigureOut">
              <a:rPr lang="sv-SE" smtClean="0"/>
              <a:t>2021-03-23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DED1C-63AD-4B87-B99E-74B84218A74C}" type="slidenum">
              <a:rPr lang="sv-SE" smtClean="0"/>
              <a:t>‹#›</a:t>
            </a:fld>
            <a:endParaRPr lang="sv-SE"/>
          </a:p>
        </p:txBody>
      </p:sp>
    </p:spTree>
    <p:extLst>
      <p:ext uri="{BB962C8B-B14F-4D97-AF65-F5344CB8AC3E}">
        <p14:creationId xmlns:p14="http://schemas.microsoft.com/office/powerpoint/2010/main" val="303156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Vi är fackförbundet för ekonomer, jurister, samhällsvetare, it-akademiker, personalvetare och kommunikatörer. Vi organiserar över 130 000 medlemmar och erbjuder även riktade medlemskap för studenter, egenföretagare och chefer.</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Dina arbetsvillkor är viktiga för oss. Behöver du råd kring lön, arbetstid och ledighet? Våra rådgivare är experter på just din bransch och profession. Du får även förhandlingshjälp vid en konflikt med arbetsgivaren eller om du blir uppsagd.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Akavia driver dessutom viktiga frågor som balans i livet, och att utbildning ska löna sig.</a:t>
            </a:r>
          </a:p>
          <a:p>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12</a:t>
            </a:fld>
            <a:endParaRPr lang="sv-SE"/>
          </a:p>
        </p:txBody>
      </p:sp>
    </p:spTree>
    <p:extLst>
      <p:ext uri="{BB962C8B-B14F-4D97-AF65-F5344CB8AC3E}">
        <p14:creationId xmlns:p14="http://schemas.microsoft.com/office/powerpoint/2010/main" val="3062315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407201"/>
            <a:ext cx="9007475" cy="1522267"/>
          </a:xfrm>
        </p:spPr>
        <p:txBody>
          <a:bodyPr anchor="t" anchorCtr="0"/>
          <a:lstStyle>
            <a:lvl1pPr algn="l">
              <a:defRPr sz="5400">
                <a:solidFill>
                  <a:schemeClr val="bg1"/>
                </a:solidFill>
              </a:defRPr>
            </a:lvl1pPr>
          </a:lstStyle>
          <a:p>
            <a:r>
              <a:rPr lang="sv-SE" dirty="0"/>
              <a:t>Titel,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2524125"/>
            <a:ext cx="9007475" cy="466725"/>
          </a:xfrm>
        </p:spPr>
        <p:txBody>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ÅÅÅÅ/MM/DD, 32pt</a:t>
            </a:r>
          </a:p>
        </p:txBody>
      </p:sp>
      <p:sp>
        <p:nvSpPr>
          <p:cNvPr id="10" name="Platshållare för text 9">
            <a:extLst>
              <a:ext uri="{FF2B5EF4-FFF2-40B4-BE49-F238E27FC236}">
                <a16:creationId xmlns:a16="http://schemas.microsoft.com/office/drawing/2014/main" id="{84676846-0C69-4C47-A06D-4E0D32AEA16F}"/>
              </a:ext>
            </a:extLst>
          </p:cNvPr>
          <p:cNvSpPr>
            <a:spLocks noGrp="1"/>
          </p:cNvSpPr>
          <p:nvPr>
            <p:ph type="body" sz="quarter" idx="10" hasCustomPrompt="1"/>
          </p:nvPr>
        </p:nvSpPr>
        <p:spPr>
          <a:xfrm>
            <a:off x="365125" y="3086100"/>
            <a:ext cx="9007475" cy="466725"/>
          </a:xfrm>
        </p:spPr>
        <p:txBody>
          <a:bodyPr/>
          <a:lstStyle>
            <a:lvl1pPr marL="0" indent="0">
              <a:buFontTx/>
              <a:buNone/>
              <a:defRPr>
                <a:solidFill>
                  <a:schemeClr val="accent4"/>
                </a:solidFill>
              </a:defRPr>
            </a:lvl1pPr>
            <a:lvl2pPr marL="5148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Förnamn Efternamn, Titel, 32pt</a:t>
            </a:r>
          </a:p>
        </p:txBody>
      </p:sp>
      <p:pic>
        <p:nvPicPr>
          <p:cNvPr id="12" name="Bildobjekt 11">
            <a:extLst>
              <a:ext uri="{FF2B5EF4-FFF2-40B4-BE49-F238E27FC236}">
                <a16:creationId xmlns:a16="http://schemas.microsoft.com/office/drawing/2014/main" id="{5C495190-66C4-406E-B42C-6FBF95962E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180955" y="6107618"/>
            <a:ext cx="1645920" cy="355092"/>
          </a:xfrm>
          <a:prstGeom prst="rect">
            <a:avLst/>
          </a:prstGeom>
        </p:spPr>
      </p:pic>
      <p:pic>
        <p:nvPicPr>
          <p:cNvPr id="20" name="Bildobjekt 19">
            <a:extLst>
              <a:ext uri="{FF2B5EF4-FFF2-40B4-BE49-F238E27FC236}">
                <a16:creationId xmlns:a16="http://schemas.microsoft.com/office/drawing/2014/main" id="{F9962BAE-18E7-43E5-8EB5-A50BD8A466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604030" y="222504"/>
            <a:ext cx="2330196" cy="6412992"/>
          </a:xfrm>
          <a:prstGeom prst="rect">
            <a:avLst/>
          </a:prstGeom>
        </p:spPr>
      </p:pic>
    </p:spTree>
    <p:extLst>
      <p:ext uri="{BB962C8B-B14F-4D97-AF65-F5344CB8AC3E}">
        <p14:creationId xmlns:p14="http://schemas.microsoft.com/office/powerpoint/2010/main" val="373935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vit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2000" y="0"/>
            <a:ext cx="5400000"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bwMode="black">
          <a:xfrm>
            <a:off x="11043919" y="6127622"/>
            <a:ext cx="792480" cy="527304"/>
          </a:xfrm>
          <a:blipFill>
            <a:blip r:embed="rId2"/>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92341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och bild svart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lvl1pPr>
          </a:lstStyle>
          <a:p>
            <a:r>
              <a:rPr lang="sv-SE" dirty="0"/>
              <a:t>Rubrik, 40pt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2002" y="0"/>
            <a:ext cx="5399999"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a:xfrm>
            <a:off x="11043919" y="6127622"/>
            <a:ext cx="792480" cy="527304"/>
          </a:xfrm>
          <a:blipFill>
            <a:blip r:embed="rId2"/>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149075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helbild och box vi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bg1"/>
                </a:solidFill>
              </a:defRPr>
            </a:lvl1p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bg1"/>
                </a:solidFill>
              </a:defRPr>
            </a:lvl1p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bwMode="black">
          <a:xfrm>
            <a:off x="11043919" y="6127622"/>
            <a:ext cx="792480" cy="527304"/>
          </a:xfrm>
          <a:blipFill>
            <a:blip r:embed="rId2"/>
            <a:stretch>
              <a:fillRect/>
            </a:stretch>
          </a:blipFill>
        </p:spPr>
        <p:txBody>
          <a:bodyPr/>
          <a:lstStyle>
            <a:lvl1pPr marL="0" indent="0">
              <a:buFontTx/>
              <a:buNone/>
              <a:defRPr/>
            </a:lvl1pPr>
          </a:lstStyle>
          <a:p>
            <a:pPr lvl="0"/>
            <a:r>
              <a:rPr lang="sv-SE" dirty="0"/>
              <a:t> </a:t>
            </a:r>
          </a:p>
        </p:txBody>
      </p:sp>
      <p:sp>
        <p:nvSpPr>
          <p:cNvPr id="10" name="Platshållare för text 9">
            <a:extLst>
              <a:ext uri="{FF2B5EF4-FFF2-40B4-BE49-F238E27FC236}">
                <a16:creationId xmlns:a16="http://schemas.microsoft.com/office/drawing/2014/main" id="{A5493A78-44F8-4F50-A7F3-081B221BC1ED}"/>
              </a:ext>
            </a:extLst>
          </p:cNvPr>
          <p:cNvSpPr>
            <a:spLocks noGrp="1"/>
          </p:cNvSpPr>
          <p:nvPr>
            <p:ph type="body" sz="quarter" idx="18"/>
          </p:nvPr>
        </p:nvSpPr>
        <p:spPr>
          <a:xfrm>
            <a:off x="9302749" y="396875"/>
            <a:ext cx="2633708" cy="2026015"/>
          </a:xfrm>
          <a:prstGeom prst="flowChartInputOutput">
            <a:avLst/>
          </a:prstGeom>
          <a:solidFill>
            <a:schemeClr val="bg1"/>
          </a:solidFill>
        </p:spPr>
        <p:txBody>
          <a:bodyPr anchor="ctr" anchorCtr="0"/>
          <a:lstStyle>
            <a:lvl1pPr marL="0" indent="0">
              <a:buFontTx/>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111309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helbild och box svar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tx1"/>
                </a:solidFill>
              </a:defRPr>
            </a:lvl1p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tx1"/>
                </a:solidFill>
              </a:defRPr>
            </a:lvl1p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a:xfrm>
            <a:off x="11043919" y="6127622"/>
            <a:ext cx="792480" cy="527304"/>
          </a:xfrm>
          <a:blipFill>
            <a:blip r:embed="rId2"/>
            <a:stretch>
              <a:fillRect/>
            </a:stretch>
          </a:blipFill>
        </p:spPr>
        <p:txBody>
          <a:bodyPr/>
          <a:lstStyle>
            <a:lvl1pPr marL="0" indent="0">
              <a:buFontTx/>
              <a:buNone/>
              <a:defRPr/>
            </a:lvl1pPr>
          </a:lstStyle>
          <a:p>
            <a:pPr lvl="0"/>
            <a:r>
              <a:rPr lang="sv-SE" dirty="0"/>
              <a:t> </a:t>
            </a:r>
          </a:p>
        </p:txBody>
      </p:sp>
      <p:sp>
        <p:nvSpPr>
          <p:cNvPr id="10" name="Platshållare för text 9">
            <a:extLst>
              <a:ext uri="{FF2B5EF4-FFF2-40B4-BE49-F238E27FC236}">
                <a16:creationId xmlns:a16="http://schemas.microsoft.com/office/drawing/2014/main" id="{A5493A78-44F8-4F50-A7F3-081B221BC1ED}"/>
              </a:ext>
            </a:extLst>
          </p:cNvPr>
          <p:cNvSpPr>
            <a:spLocks noGrp="1"/>
          </p:cNvSpPr>
          <p:nvPr>
            <p:ph type="body" sz="quarter" idx="18"/>
          </p:nvPr>
        </p:nvSpPr>
        <p:spPr>
          <a:xfrm>
            <a:off x="9302749" y="396875"/>
            <a:ext cx="2633708" cy="2026015"/>
          </a:xfrm>
          <a:prstGeom prst="flowChartInputOutput">
            <a:avLst/>
          </a:prstGeom>
          <a:solidFill>
            <a:schemeClr val="bg1"/>
          </a:solidFill>
        </p:spPr>
        <p:txBody>
          <a:bodyPr anchor="ctr" anchorCtr="0"/>
          <a:lstStyle>
            <a:lvl1pPr marL="0" indent="0">
              <a:buFontTx/>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976732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helbild vi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11461750"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1752" cy="576263"/>
          </a:xfrm>
        </p:spPr>
        <p:txBody>
          <a:bodyPr/>
          <a:lstStyle>
            <a:lvl1pPr marL="0" indent="0">
              <a:buFontTx/>
              <a:buNone/>
              <a:defRPr sz="2800">
                <a:solidFill>
                  <a:schemeClr val="tx2"/>
                </a:solidFill>
              </a:defRPr>
            </a:lvl1pPr>
          </a:lstStyle>
          <a:p>
            <a:pPr lvl="0"/>
            <a:r>
              <a:rPr lang="sv-SE" dirty="0"/>
              <a:t>Underrubrik, 28pt</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4"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1" name="Platshållare för text 20">
            <a:extLst>
              <a:ext uri="{FF2B5EF4-FFF2-40B4-BE49-F238E27FC236}">
                <a16:creationId xmlns:a16="http://schemas.microsoft.com/office/drawing/2014/main" id="{4DF5E7DD-5E24-4AA9-A972-25E1909B57B8}"/>
              </a:ext>
            </a:extLst>
          </p:cNvPr>
          <p:cNvSpPr>
            <a:spLocks noGrp="1"/>
          </p:cNvSpPr>
          <p:nvPr>
            <p:ph type="body" sz="quarter" idx="22" hasCustomPrompt="1"/>
          </p:nvPr>
        </p:nvSpPr>
        <p:spPr>
          <a:xfrm>
            <a:off x="6284838"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bg1"/>
                </a:solidFill>
              </a:defRPr>
            </a:lvl1p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bg1"/>
                </a:solidFill>
              </a:defRPr>
            </a:lvl1p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125884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helbild svar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11461750"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1752" cy="576263"/>
          </a:xfrm>
        </p:spPr>
        <p:txBody>
          <a:bodyPr/>
          <a:lstStyle>
            <a:lvl1pPr marL="0" indent="0">
              <a:buFontTx/>
              <a:buNone/>
              <a:defRPr sz="2800">
                <a:solidFill>
                  <a:schemeClr val="tx2"/>
                </a:solidFill>
              </a:defRPr>
            </a:lvl1pPr>
          </a:lstStyle>
          <a:p>
            <a:pPr lvl="0"/>
            <a:r>
              <a:rPr lang="sv-SE" dirty="0"/>
              <a:t>Underrubrik, 28pt</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4" y="1990726"/>
            <a:ext cx="5544000"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1" name="Platshållare för text 20">
            <a:extLst>
              <a:ext uri="{FF2B5EF4-FFF2-40B4-BE49-F238E27FC236}">
                <a16:creationId xmlns:a16="http://schemas.microsoft.com/office/drawing/2014/main" id="{4DF5E7DD-5E24-4AA9-A972-25E1909B57B8}"/>
              </a:ext>
            </a:extLst>
          </p:cNvPr>
          <p:cNvSpPr>
            <a:spLocks noGrp="1"/>
          </p:cNvSpPr>
          <p:nvPr>
            <p:ph type="body" sz="quarter" idx="22" hasCustomPrompt="1"/>
          </p:nvPr>
        </p:nvSpPr>
        <p:spPr>
          <a:xfrm>
            <a:off x="6284838" y="1990726"/>
            <a:ext cx="5544000"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a:xfrm>
            <a:off x="11043919" y="6127622"/>
            <a:ext cx="792480" cy="527304"/>
          </a:xfrm>
          <a:blipFill>
            <a:blip r:embed="rId2"/>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80992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3"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9" name="Platshållare för innehåll 8">
            <a:extLst>
              <a:ext uri="{FF2B5EF4-FFF2-40B4-BE49-F238E27FC236}">
                <a16:creationId xmlns:a16="http://schemas.microsoft.com/office/drawing/2014/main" id="{31A9B39D-C877-4799-9C06-81DD4841402B}"/>
              </a:ext>
            </a:extLst>
          </p:cNvPr>
          <p:cNvSpPr>
            <a:spLocks noGrp="1"/>
          </p:cNvSpPr>
          <p:nvPr>
            <p:ph sz="quarter" idx="28" hasCustomPrompt="1"/>
          </p:nvPr>
        </p:nvSpPr>
        <p:spPr>
          <a:xfrm>
            <a:off x="6284838"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Tree>
    <p:extLst>
      <p:ext uri="{BB962C8B-B14F-4D97-AF65-F5344CB8AC3E}">
        <p14:creationId xmlns:p14="http://schemas.microsoft.com/office/powerpoint/2010/main" val="58875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vå delar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3"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9" name="Platshållare för innehåll 8">
            <a:extLst>
              <a:ext uri="{FF2B5EF4-FFF2-40B4-BE49-F238E27FC236}">
                <a16:creationId xmlns:a16="http://schemas.microsoft.com/office/drawing/2014/main" id="{31A9B39D-C877-4799-9C06-81DD4841402B}"/>
              </a:ext>
            </a:extLst>
          </p:cNvPr>
          <p:cNvSpPr>
            <a:spLocks noGrp="1"/>
          </p:cNvSpPr>
          <p:nvPr>
            <p:ph sz="quarter" idx="28" hasCustomPrompt="1"/>
          </p:nvPr>
        </p:nvSpPr>
        <p:spPr>
          <a:xfrm>
            <a:off x="6284838"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pic>
        <p:nvPicPr>
          <p:cNvPr id="10" name="Bildobjekt 9">
            <a:extLst>
              <a:ext uri="{FF2B5EF4-FFF2-40B4-BE49-F238E27FC236}">
                <a16:creationId xmlns:a16="http://schemas.microsoft.com/office/drawing/2014/main" id="{412A33EF-936F-4F24-A53B-2CB869B9D8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a:blipFill>
            <a:blip r:embed="rId3"/>
            <a:stretch>
              <a:fillRect/>
            </a:stretch>
          </a:blipFill>
        </p:spPr>
      </p:pic>
    </p:spTree>
    <p:extLst>
      <p:ext uri="{BB962C8B-B14F-4D97-AF65-F5344CB8AC3E}">
        <p14:creationId xmlns:p14="http://schemas.microsoft.com/office/powerpoint/2010/main" val="225876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och diagram">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88E8868B-2C0F-4AAE-870A-853516F2915B}"/>
              </a:ext>
            </a:extLst>
          </p:cNvPr>
          <p:cNvSpPr/>
          <p:nvPr userDrawn="1"/>
        </p:nvSpPr>
        <p:spPr>
          <a:xfrm>
            <a:off x="6389289" y="0"/>
            <a:ext cx="5802711" cy="6858000"/>
          </a:xfrm>
          <a:prstGeom prst="rect">
            <a:avLst/>
          </a:prstGeom>
          <a:pattFill prst="ltUpDiag">
            <a:fgClr>
              <a:schemeClr val="tx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543998"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543999"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5" name="Platshållare för text 4">
            <a:extLst>
              <a:ext uri="{FF2B5EF4-FFF2-40B4-BE49-F238E27FC236}">
                <a16:creationId xmlns:a16="http://schemas.microsoft.com/office/drawing/2014/main" id="{2F32BF92-F494-458A-BC61-B7DBF3676895}"/>
              </a:ext>
            </a:extLst>
          </p:cNvPr>
          <p:cNvSpPr>
            <a:spLocks noGrp="1"/>
          </p:cNvSpPr>
          <p:nvPr>
            <p:ph type="body" sz="quarter" idx="29" hasCustomPrompt="1"/>
          </p:nvPr>
        </p:nvSpPr>
        <p:spPr>
          <a:xfrm>
            <a:off x="365122"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14" name="Platshållare för text 13">
            <a:extLst>
              <a:ext uri="{FF2B5EF4-FFF2-40B4-BE49-F238E27FC236}">
                <a16:creationId xmlns:a16="http://schemas.microsoft.com/office/drawing/2014/main" id="{2EA01345-C499-4C50-94FE-E82EECDCC850}"/>
              </a:ext>
            </a:extLst>
          </p:cNvPr>
          <p:cNvSpPr>
            <a:spLocks noGrp="1"/>
          </p:cNvSpPr>
          <p:nvPr>
            <p:ph type="body" sz="quarter" idx="30" hasCustomPrompt="1"/>
          </p:nvPr>
        </p:nvSpPr>
        <p:spPr bwMode="black">
          <a:xfrm>
            <a:off x="11043918" y="6127622"/>
            <a:ext cx="792480" cy="527304"/>
          </a:xfrm>
          <a:blipFill>
            <a:blip r:embed="rId2"/>
            <a:stretch>
              <a:fillRect/>
            </a:stretch>
          </a:blipFill>
        </p:spPr>
        <p:txBody>
          <a:bodyPr/>
          <a:lstStyle>
            <a:lvl1pPr marL="0" indent="0">
              <a:buFontTx/>
              <a:buNone/>
              <a:defRPr/>
            </a:lvl1pPr>
          </a:lstStyle>
          <a:p>
            <a:pPr lvl="0"/>
            <a:r>
              <a:rPr lang="sv-SE" dirty="0"/>
              <a:t> </a:t>
            </a:r>
          </a:p>
        </p:txBody>
      </p:sp>
      <p:sp>
        <p:nvSpPr>
          <p:cNvPr id="16" name="Platshållare för diagram 15">
            <a:extLst>
              <a:ext uri="{FF2B5EF4-FFF2-40B4-BE49-F238E27FC236}">
                <a16:creationId xmlns:a16="http://schemas.microsoft.com/office/drawing/2014/main" id="{2ACC14A8-F627-44AD-ADB3-C5BB13A6E6A3}"/>
              </a:ext>
            </a:extLst>
          </p:cNvPr>
          <p:cNvSpPr>
            <a:spLocks noGrp="1"/>
          </p:cNvSpPr>
          <p:nvPr>
            <p:ph type="chart" sz="quarter" idx="31"/>
          </p:nvPr>
        </p:nvSpPr>
        <p:spPr>
          <a:xfrm>
            <a:off x="6698974" y="993775"/>
            <a:ext cx="5129863" cy="4540251"/>
          </a:xfrm>
        </p:spPr>
        <p:txBody>
          <a:bodyPr/>
          <a:lstStyle>
            <a:lvl1pPr marL="0" indent="0" algn="ctr">
              <a:buFontTx/>
              <a:buNone/>
              <a:defRPr sz="1800"/>
            </a:lvl1pPr>
          </a:lstStyle>
          <a:p>
            <a:r>
              <a:rPr lang="sv-SE"/>
              <a:t>Klicka på ikonen för att lägga till ett diagram</a:t>
            </a:r>
            <a:endParaRPr lang="sv-SE" dirty="0"/>
          </a:p>
        </p:txBody>
      </p:sp>
    </p:spTree>
    <p:extLst>
      <p:ext uri="{BB962C8B-B14F-4D97-AF65-F5344CB8AC3E}">
        <p14:creationId xmlns:p14="http://schemas.microsoft.com/office/powerpoint/2010/main" val="258462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och diagram svar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1440322-A1CE-4BC5-9929-8434682AE146}"/>
              </a:ext>
            </a:extLst>
          </p:cNvPr>
          <p:cNvSpPr/>
          <p:nvPr userDrawn="1"/>
        </p:nvSpPr>
        <p:spPr>
          <a:xfrm>
            <a:off x="0" y="0"/>
            <a:ext cx="63892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
            <a:extLst>
              <a:ext uri="{FF2B5EF4-FFF2-40B4-BE49-F238E27FC236}">
                <a16:creationId xmlns:a16="http://schemas.microsoft.com/office/drawing/2014/main" id="{88E8868B-2C0F-4AAE-870A-853516F2915B}"/>
              </a:ext>
            </a:extLst>
          </p:cNvPr>
          <p:cNvSpPr/>
          <p:nvPr userDrawn="1"/>
        </p:nvSpPr>
        <p:spPr>
          <a:xfrm>
            <a:off x="6389289" y="0"/>
            <a:ext cx="5802711" cy="6858000"/>
          </a:xfrm>
          <a:prstGeom prst="rect">
            <a:avLst/>
          </a:prstGeom>
          <a:pattFill prst="ltUpDiag">
            <a:fgClr>
              <a:schemeClr val="tx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bwMode="white">
          <a:xfrm>
            <a:off x="365125" y="407201"/>
            <a:ext cx="5543998"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bwMode="white">
          <a:xfrm>
            <a:off x="365125" y="993775"/>
            <a:ext cx="5543999"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bwMode="white"/>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bwMode="white"/>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bwMode="white"/>
        <p:txBody>
          <a:bodyPr/>
          <a:lstStyle>
            <a:lvl1pPr>
              <a:defRPr>
                <a:solidFill>
                  <a:schemeClr val="bg1"/>
                </a:solidFill>
              </a:defRPr>
            </a:lvl1pPr>
          </a:lstStyle>
          <a:p>
            <a:fld id="{AE086683-F536-42AB-ABBC-F4803DFE8DBC}" type="slidenum">
              <a:rPr lang="sv-SE" smtClean="0"/>
              <a:pPr/>
              <a:t>‹#›</a:t>
            </a:fld>
            <a:endParaRPr lang="sv-SE" dirty="0"/>
          </a:p>
        </p:txBody>
      </p:sp>
      <p:sp>
        <p:nvSpPr>
          <p:cNvPr id="5" name="Platshållare för text 4">
            <a:extLst>
              <a:ext uri="{FF2B5EF4-FFF2-40B4-BE49-F238E27FC236}">
                <a16:creationId xmlns:a16="http://schemas.microsoft.com/office/drawing/2014/main" id="{2F32BF92-F494-458A-BC61-B7DBF3676895}"/>
              </a:ext>
            </a:extLst>
          </p:cNvPr>
          <p:cNvSpPr>
            <a:spLocks noGrp="1"/>
          </p:cNvSpPr>
          <p:nvPr>
            <p:ph type="body" sz="quarter" idx="29" hasCustomPrompt="1"/>
          </p:nvPr>
        </p:nvSpPr>
        <p:spPr bwMode="white">
          <a:xfrm>
            <a:off x="365122"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14" name="Platshållare för text 13">
            <a:extLst>
              <a:ext uri="{FF2B5EF4-FFF2-40B4-BE49-F238E27FC236}">
                <a16:creationId xmlns:a16="http://schemas.microsoft.com/office/drawing/2014/main" id="{2EA01345-C499-4C50-94FE-E82EECDCC850}"/>
              </a:ext>
            </a:extLst>
          </p:cNvPr>
          <p:cNvSpPr>
            <a:spLocks noGrp="1"/>
          </p:cNvSpPr>
          <p:nvPr>
            <p:ph type="body" sz="quarter" idx="30" hasCustomPrompt="1"/>
          </p:nvPr>
        </p:nvSpPr>
        <p:spPr bwMode="black">
          <a:xfrm>
            <a:off x="11043918" y="6127622"/>
            <a:ext cx="792480" cy="527304"/>
          </a:xfrm>
          <a:blipFill>
            <a:blip r:embed="rId2"/>
            <a:stretch>
              <a:fillRect/>
            </a:stretch>
          </a:blipFill>
        </p:spPr>
        <p:txBody>
          <a:bodyPr/>
          <a:lstStyle>
            <a:lvl1pPr marL="0" indent="0">
              <a:buFontTx/>
              <a:buNone/>
              <a:defRPr/>
            </a:lvl1pPr>
          </a:lstStyle>
          <a:p>
            <a:pPr lvl="0"/>
            <a:r>
              <a:rPr lang="sv-SE" dirty="0"/>
              <a:t> </a:t>
            </a:r>
          </a:p>
        </p:txBody>
      </p:sp>
      <p:sp>
        <p:nvSpPr>
          <p:cNvPr id="16" name="Platshållare för diagram 15">
            <a:extLst>
              <a:ext uri="{FF2B5EF4-FFF2-40B4-BE49-F238E27FC236}">
                <a16:creationId xmlns:a16="http://schemas.microsoft.com/office/drawing/2014/main" id="{2ACC14A8-F627-44AD-ADB3-C5BB13A6E6A3}"/>
              </a:ext>
            </a:extLst>
          </p:cNvPr>
          <p:cNvSpPr>
            <a:spLocks noGrp="1"/>
          </p:cNvSpPr>
          <p:nvPr>
            <p:ph type="chart" sz="quarter" idx="31"/>
          </p:nvPr>
        </p:nvSpPr>
        <p:spPr>
          <a:xfrm>
            <a:off x="6698974" y="993776"/>
            <a:ext cx="5129863" cy="4540250"/>
          </a:xfrm>
        </p:spPr>
        <p:txBody>
          <a:bodyPr/>
          <a:lstStyle>
            <a:lvl1pPr marL="0" indent="0" algn="ctr">
              <a:buFontTx/>
              <a:buNone/>
              <a:defRPr sz="1800"/>
            </a:lvl1pPr>
          </a:lstStyle>
          <a:p>
            <a:r>
              <a:rPr lang="sv-SE"/>
              <a:t>Klicka på ikonen för att lägga till ett diagram</a:t>
            </a:r>
            <a:endParaRPr lang="sv-SE" dirty="0"/>
          </a:p>
        </p:txBody>
      </p:sp>
    </p:spTree>
    <p:extLst>
      <p:ext uri="{BB962C8B-B14F-4D97-AF65-F5344CB8AC3E}">
        <p14:creationId xmlns:p14="http://schemas.microsoft.com/office/powerpoint/2010/main" val="376833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Platshållare för bild 25">
            <a:extLst>
              <a:ext uri="{FF2B5EF4-FFF2-40B4-BE49-F238E27FC236}">
                <a16:creationId xmlns:a16="http://schemas.microsoft.com/office/drawing/2014/main" id="{D8B3D695-E267-47AB-842E-D6E101AF6C69}"/>
              </a:ext>
            </a:extLst>
          </p:cNvPr>
          <p:cNvSpPr>
            <a:spLocks noGrp="1"/>
          </p:cNvSpPr>
          <p:nvPr>
            <p:ph type="pic" sz="quarter" idx="13" hasCustomPrompt="1"/>
          </p:nvPr>
        </p:nvSpPr>
        <p:spPr>
          <a:xfrm>
            <a:off x="0" y="0"/>
            <a:ext cx="12192000" cy="6858000"/>
          </a:xfrm>
          <a:solidFill>
            <a:schemeClr val="tx1"/>
          </a:solidFill>
        </p:spPr>
        <p:txBody>
          <a:bodyPr tIns="180000"/>
          <a:lstStyle>
            <a:lvl1pPr marL="0" indent="0" algn="ctr">
              <a:buFontTx/>
              <a:buNone/>
              <a:defRPr sz="1800"/>
            </a:lvl1pPr>
          </a:lstStyle>
          <a:p>
            <a:r>
              <a:rPr lang="sv-SE" dirty="0"/>
              <a:t>Klicka på ikonen för att lägga till bild</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65125" y="407201"/>
            <a:ext cx="11461750" cy="604837"/>
          </a:xfrm>
        </p:spPr>
        <p:txBody>
          <a:bodyPr/>
          <a:lstStyle>
            <a:lvl1pPr>
              <a:defRPr>
                <a:solidFill>
                  <a:schemeClr val="bg1"/>
                </a:solidFill>
              </a:defRPr>
            </a:lvl1pPr>
          </a:lstStyle>
          <a:p>
            <a:r>
              <a:rPr lang="sv-SE" dirty="0"/>
              <a:t>Rubrik, 40pt</a:t>
            </a:r>
          </a:p>
        </p:txBody>
      </p:sp>
      <p:sp>
        <p:nvSpPr>
          <p:cNvPr id="10" name="Platshållare för text 9">
            <a:extLst>
              <a:ext uri="{FF2B5EF4-FFF2-40B4-BE49-F238E27FC236}">
                <a16:creationId xmlns:a16="http://schemas.microsoft.com/office/drawing/2014/main" id="{10605553-3107-4BBE-8DFC-921D00FDE304}"/>
              </a:ext>
            </a:extLst>
          </p:cNvPr>
          <p:cNvSpPr>
            <a:spLocks noGrp="1"/>
          </p:cNvSpPr>
          <p:nvPr>
            <p:ph type="body" sz="quarter" idx="10" hasCustomPrompt="1"/>
          </p:nvPr>
        </p:nvSpPr>
        <p:spPr>
          <a:xfrm>
            <a:off x="365125" y="1082675"/>
            <a:ext cx="11461750" cy="428073"/>
          </a:xfrm>
        </p:spPr>
        <p:txBody>
          <a:bodyPr/>
          <a:lstStyle>
            <a:lvl1pPr marL="0" indent="0">
              <a:buFontTx/>
              <a:buNone/>
              <a:defRPr sz="2800">
                <a:solidFill>
                  <a:schemeClr val="tx2"/>
                </a:solidFill>
              </a:defRPr>
            </a:lvl1pPr>
          </a:lstStyle>
          <a:p>
            <a:pPr lvl="0"/>
            <a:r>
              <a:rPr lang="sv-SE" dirty="0"/>
              <a:t>Datum, 28pt</a:t>
            </a:r>
          </a:p>
        </p:txBody>
      </p:sp>
      <p:sp>
        <p:nvSpPr>
          <p:cNvPr id="12" name="Platshållare för text 11">
            <a:extLst>
              <a:ext uri="{FF2B5EF4-FFF2-40B4-BE49-F238E27FC236}">
                <a16:creationId xmlns:a16="http://schemas.microsoft.com/office/drawing/2014/main" id="{C28D05C4-448F-40E7-B1E0-3A13FD414AE2}"/>
              </a:ext>
            </a:extLst>
          </p:cNvPr>
          <p:cNvSpPr>
            <a:spLocks noGrp="1"/>
          </p:cNvSpPr>
          <p:nvPr>
            <p:ph type="body" sz="quarter" idx="11" hasCustomPrompt="1"/>
          </p:nvPr>
        </p:nvSpPr>
        <p:spPr>
          <a:xfrm>
            <a:off x="359999" y="1990726"/>
            <a:ext cx="5736001" cy="37314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pic>
        <p:nvPicPr>
          <p:cNvPr id="14" name="Bildobjekt 13">
            <a:extLst>
              <a:ext uri="{FF2B5EF4-FFF2-40B4-BE49-F238E27FC236}">
                <a16:creationId xmlns:a16="http://schemas.microsoft.com/office/drawing/2014/main" id="{50B31534-CE15-4509-A222-F743F27D14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1171755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2" y="1765300"/>
            <a:ext cx="11463713" cy="3768725"/>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Tree>
    <p:extLst>
      <p:ext uri="{BB962C8B-B14F-4D97-AF65-F5344CB8AC3E}">
        <p14:creationId xmlns:p14="http://schemas.microsoft.com/office/powerpoint/2010/main" val="4268311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2" y="1765300"/>
            <a:ext cx="11463713" cy="3768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pic>
        <p:nvPicPr>
          <p:cNvPr id="9" name="Bildobjekt 8">
            <a:extLst>
              <a:ext uri="{FF2B5EF4-FFF2-40B4-BE49-F238E27FC236}">
                <a16:creationId xmlns:a16="http://schemas.microsoft.com/office/drawing/2014/main" id="{394CEEFA-B965-4948-BBAA-081A8BCF85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43919" y="6127622"/>
            <a:ext cx="792480" cy="527304"/>
          </a:xfrm>
          <a:prstGeom prst="rect">
            <a:avLst/>
          </a:prstGeom>
          <a:blipFill>
            <a:blip r:embed="rId3"/>
            <a:stretch>
              <a:fillRect/>
            </a:stretch>
          </a:blipFill>
        </p:spPr>
      </p:pic>
    </p:spTree>
    <p:extLst>
      <p:ext uri="{BB962C8B-B14F-4D97-AF65-F5344CB8AC3E}">
        <p14:creationId xmlns:p14="http://schemas.microsoft.com/office/powerpoint/2010/main" val="3162448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på vit platta, helbild">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lIns="6372000" tIns="0" rIns="0" anchor="ctr" anchorCtr="0"/>
          <a:lstStyle>
            <a:lvl1pPr marL="0" indent="0" algn="ctr">
              <a:buFontTx/>
              <a:buNone/>
              <a:defRPr sz="1800">
                <a:solidFill>
                  <a:schemeClr val="tx1"/>
                </a:solidFill>
              </a:defRPr>
            </a:lvl1pPr>
          </a:lstStyle>
          <a:p>
            <a:r>
              <a:rPr lang="sv-SE" dirty="0"/>
              <a:t> För att infoga bild, klicka på ytan och </a:t>
            </a:r>
            <a:br>
              <a:rPr lang="sv-SE" dirty="0"/>
            </a:br>
            <a:r>
              <a:rPr lang="sv-SE" dirty="0"/>
              <a:t>gå till Infoga &gt; Bilder </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bg1"/>
          </a:solidFill>
        </p:spPr>
        <p:txBody>
          <a:bodyPr lIns="360000" tIns="180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717549" y="673901"/>
            <a:ext cx="5378451"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717549" y="1260475"/>
            <a:ext cx="5378452" cy="576263"/>
          </a:xfrm>
        </p:spPr>
        <p:txBody>
          <a:bodyPr/>
          <a:lstStyle>
            <a:lvl1pPr marL="0" indent="0">
              <a:buFontTx/>
              <a:buNone/>
              <a:defRPr sz="2800">
                <a:solidFill>
                  <a:schemeClr val="tx2"/>
                </a:solidFill>
              </a:defRPr>
            </a:lvl1pPr>
          </a:lstStyle>
          <a:p>
            <a:pPr lvl="0"/>
            <a:r>
              <a:rPr lang="sv-SE" dirty="0"/>
              <a:t>Underrubrik, 28pt</a:t>
            </a:r>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2641509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på svart platta, helbild">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lIns="6372000" tIns="0" rIns="0" anchor="ctr" anchorCtr="0"/>
          <a:lstStyle>
            <a:lvl1pPr marL="0" indent="0" algn="ctr">
              <a:buFontTx/>
              <a:buNone/>
              <a:defRPr sz="1800">
                <a:solidFill>
                  <a:schemeClr val="tx1"/>
                </a:solidFill>
              </a:defRPr>
            </a:lvl1pPr>
          </a:lstStyle>
          <a:p>
            <a:r>
              <a:rPr lang="sv-SE" dirty="0"/>
              <a:t> För att infoga bild, klicka på ytan och </a:t>
            </a:r>
            <a:br>
              <a:rPr lang="sv-SE" dirty="0"/>
            </a:br>
            <a:r>
              <a:rPr lang="sv-SE" dirty="0"/>
              <a:t>gå till Infoga &gt; Bilder </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tx1"/>
          </a:solidFill>
        </p:spPr>
        <p:txBody>
          <a:bodyPr lIns="360000" tIns="1800000"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bwMode="white">
          <a:xfrm>
            <a:off x="717549" y="673901"/>
            <a:ext cx="5378451"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bwMode="white">
          <a:xfrm>
            <a:off x="717549" y="1260475"/>
            <a:ext cx="5378452" cy="576263"/>
          </a:xfrm>
        </p:spPr>
        <p:txBody>
          <a:bodyPr/>
          <a:lstStyle>
            <a:lvl1pPr marL="0" indent="0">
              <a:buFontTx/>
              <a:buNone/>
              <a:defRPr sz="2800">
                <a:solidFill>
                  <a:schemeClr val="tx2"/>
                </a:solidFill>
              </a:defRPr>
            </a:lvl1pPr>
          </a:lstStyle>
          <a:p>
            <a:pPr lvl="0"/>
            <a:r>
              <a:rPr lang="sv-SE" dirty="0"/>
              <a:t>Underrubrik, 28pt</a:t>
            </a:r>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tx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tx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tx1"/>
                </a:solidFill>
              </a:defRPr>
            </a:lvl1p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286506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a siffror">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tx2"/>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lvl1pPr>
          </a:lstStyle>
          <a:p>
            <a:pPr lvl="0"/>
            <a:r>
              <a:rPr lang="sv-SE" dirty="0"/>
              <a:t>Fotnot</a:t>
            </a:r>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p>
            <a:r>
              <a:rPr lang="sv-SE"/>
              <a:t>2020-05-27</a:t>
            </a:r>
            <a:endParaRPr lang="sv-SE" dirty="0"/>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3"/>
            <a:ext cx="4266000" cy="180000"/>
          </a:xfrm>
        </p:spPr>
        <p:txBody>
          <a:body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975627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ora siffror svart">
    <p:bg>
      <p:bgPr>
        <a:solidFill>
          <a:schemeClr val="tx1"/>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solidFill>
                  <a:schemeClr val="bg1"/>
                </a:solidFill>
              </a:defRPr>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solidFill>
                  <a:schemeClr val="bg1"/>
                </a:solidFill>
              </a:defRPr>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bg1"/>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solidFill>
                  <a:schemeClr val="bg1"/>
                </a:solidFill>
              </a:defRPr>
            </a:lvl1pPr>
          </a:lstStyle>
          <a:p>
            <a:pPr lvl="0"/>
            <a:r>
              <a:rPr lang="sv-SE"/>
              <a:t>Fotnot</a:t>
            </a:r>
            <a:endParaRPr lang="sv-SE" dirty="0"/>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lvl1pPr>
              <a:defRPr>
                <a:solidFill>
                  <a:schemeClr val="bg1"/>
                </a:solidFill>
              </a:defRPr>
            </a:lvl1pPr>
          </a:lstStyle>
          <a:p>
            <a:r>
              <a:rPr lang="sv-SE"/>
              <a:t>2020-05-27</a:t>
            </a:r>
            <a:endParaRPr lang="sv-SE" dirty="0"/>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2"/>
            <a:ext cx="4266000" cy="180000"/>
          </a:xfrm>
        </p:spPr>
        <p:txBody>
          <a:bodyPr/>
          <a:lstStyle>
            <a:lvl1pPr>
              <a:defRPr>
                <a:solidFill>
                  <a:schemeClr val="bg1"/>
                </a:solidFill>
              </a:defRPr>
            </a:lvl1p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9" name="Bildobjekt 8">
            <a:extLst>
              <a:ext uri="{FF2B5EF4-FFF2-40B4-BE49-F238E27FC236}">
                <a16:creationId xmlns:a16="http://schemas.microsoft.com/office/drawing/2014/main" id="{0AE541D0-4839-4199-8433-3AD83E360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1664096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a siffror ljusblå">
    <p:bg>
      <p:bgPr>
        <a:solidFill>
          <a:schemeClr val="accent4"/>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solidFill>
                  <a:schemeClr val="bg1"/>
                </a:solidFill>
              </a:defRPr>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solidFill>
                  <a:schemeClr val="bg1"/>
                </a:solidFill>
              </a:defRPr>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bg1"/>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solidFill>
                  <a:schemeClr val="bg1"/>
                </a:solidFill>
              </a:defRPr>
            </a:lvl1pPr>
          </a:lstStyle>
          <a:p>
            <a:pPr lvl="0"/>
            <a:r>
              <a:rPr lang="sv-SE"/>
              <a:t>Fotnot</a:t>
            </a:r>
            <a:endParaRPr lang="sv-SE" dirty="0"/>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lvl1pPr>
              <a:defRPr>
                <a:solidFill>
                  <a:schemeClr val="bg1"/>
                </a:solidFill>
              </a:defRPr>
            </a:lvl1pPr>
          </a:lstStyle>
          <a:p>
            <a:r>
              <a:rPr lang="sv-SE"/>
              <a:t>2020-05-27</a:t>
            </a:r>
            <a:endParaRPr lang="sv-SE" dirty="0"/>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2"/>
            <a:ext cx="4266000" cy="180000"/>
          </a:xfrm>
        </p:spPr>
        <p:txBody>
          <a:bodyPr/>
          <a:lstStyle>
            <a:lvl1pPr>
              <a:defRPr>
                <a:solidFill>
                  <a:schemeClr val="bg1"/>
                </a:solidFill>
              </a:defRPr>
            </a:lvl1p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9" name="Bildobjekt 8">
            <a:extLst>
              <a:ext uri="{FF2B5EF4-FFF2-40B4-BE49-F238E27FC236}">
                <a16:creationId xmlns:a16="http://schemas.microsoft.com/office/drawing/2014/main" id="{DA4135C9-2D4C-4317-9EBF-20F7BD74AF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3327741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istik 7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2040718" y="3152122"/>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2040718"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2040718"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2040718"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3693658"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3693658"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3693658"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3693658"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8" name="Platshållare för text 12">
            <a:extLst>
              <a:ext uri="{FF2B5EF4-FFF2-40B4-BE49-F238E27FC236}">
                <a16:creationId xmlns:a16="http://schemas.microsoft.com/office/drawing/2014/main" id="{22AE62DC-84EB-4A8D-9705-A043DCC77846}"/>
              </a:ext>
            </a:extLst>
          </p:cNvPr>
          <p:cNvSpPr>
            <a:spLocks noGrp="1"/>
          </p:cNvSpPr>
          <p:nvPr>
            <p:ph type="body" sz="quarter" idx="58" hasCustomPrompt="1"/>
          </p:nvPr>
        </p:nvSpPr>
        <p:spPr>
          <a:xfrm>
            <a:off x="5346662"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9" name="Platshållare för text 12">
            <a:extLst>
              <a:ext uri="{FF2B5EF4-FFF2-40B4-BE49-F238E27FC236}">
                <a16:creationId xmlns:a16="http://schemas.microsoft.com/office/drawing/2014/main" id="{049176FA-F2D5-4685-A594-90614659A0E2}"/>
              </a:ext>
            </a:extLst>
          </p:cNvPr>
          <p:cNvSpPr>
            <a:spLocks noGrp="1"/>
          </p:cNvSpPr>
          <p:nvPr>
            <p:ph type="body" sz="quarter" idx="59" hasCustomPrompt="1"/>
          </p:nvPr>
        </p:nvSpPr>
        <p:spPr>
          <a:xfrm>
            <a:off x="5346662"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0" name="Platshållare för text 12">
            <a:extLst>
              <a:ext uri="{FF2B5EF4-FFF2-40B4-BE49-F238E27FC236}">
                <a16:creationId xmlns:a16="http://schemas.microsoft.com/office/drawing/2014/main" id="{9CCCDB98-BC36-44F6-8E17-E9348BD6DF60}"/>
              </a:ext>
            </a:extLst>
          </p:cNvPr>
          <p:cNvSpPr>
            <a:spLocks noGrp="1"/>
          </p:cNvSpPr>
          <p:nvPr>
            <p:ph type="body" sz="quarter" idx="60" hasCustomPrompt="1"/>
          </p:nvPr>
        </p:nvSpPr>
        <p:spPr>
          <a:xfrm>
            <a:off x="5346662"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1" name="Platshållare för text 12">
            <a:extLst>
              <a:ext uri="{FF2B5EF4-FFF2-40B4-BE49-F238E27FC236}">
                <a16:creationId xmlns:a16="http://schemas.microsoft.com/office/drawing/2014/main" id="{64450B7B-DB07-409E-B06F-C9CC97729165}"/>
              </a:ext>
            </a:extLst>
          </p:cNvPr>
          <p:cNvSpPr>
            <a:spLocks noGrp="1"/>
          </p:cNvSpPr>
          <p:nvPr>
            <p:ph type="body" sz="quarter" idx="61" hasCustomPrompt="1"/>
          </p:nvPr>
        </p:nvSpPr>
        <p:spPr>
          <a:xfrm>
            <a:off x="5346662"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3" name="Platshållare för text 12">
            <a:extLst>
              <a:ext uri="{FF2B5EF4-FFF2-40B4-BE49-F238E27FC236}">
                <a16:creationId xmlns:a16="http://schemas.microsoft.com/office/drawing/2014/main" id="{470A28C3-92C5-492B-A3AD-DA3FB354A722}"/>
              </a:ext>
            </a:extLst>
          </p:cNvPr>
          <p:cNvSpPr>
            <a:spLocks noGrp="1"/>
          </p:cNvSpPr>
          <p:nvPr>
            <p:ph type="body" sz="quarter" idx="62" hasCustomPrompt="1"/>
          </p:nvPr>
        </p:nvSpPr>
        <p:spPr>
          <a:xfrm>
            <a:off x="6999666"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4" name="Platshållare för text 12">
            <a:extLst>
              <a:ext uri="{FF2B5EF4-FFF2-40B4-BE49-F238E27FC236}">
                <a16:creationId xmlns:a16="http://schemas.microsoft.com/office/drawing/2014/main" id="{BFDF4B4A-312B-4B20-91C8-04405539FC8E}"/>
              </a:ext>
            </a:extLst>
          </p:cNvPr>
          <p:cNvSpPr>
            <a:spLocks noGrp="1"/>
          </p:cNvSpPr>
          <p:nvPr>
            <p:ph type="body" sz="quarter" idx="63" hasCustomPrompt="1"/>
          </p:nvPr>
        </p:nvSpPr>
        <p:spPr>
          <a:xfrm>
            <a:off x="6999666"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5" name="Platshållare för text 12">
            <a:extLst>
              <a:ext uri="{FF2B5EF4-FFF2-40B4-BE49-F238E27FC236}">
                <a16:creationId xmlns:a16="http://schemas.microsoft.com/office/drawing/2014/main" id="{EC4F5C00-F0A2-4782-8481-B89818F9B34A}"/>
              </a:ext>
            </a:extLst>
          </p:cNvPr>
          <p:cNvSpPr>
            <a:spLocks noGrp="1"/>
          </p:cNvSpPr>
          <p:nvPr>
            <p:ph type="body" sz="quarter" idx="64" hasCustomPrompt="1"/>
          </p:nvPr>
        </p:nvSpPr>
        <p:spPr>
          <a:xfrm>
            <a:off x="6999666"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6" name="Platshållare för text 12">
            <a:extLst>
              <a:ext uri="{FF2B5EF4-FFF2-40B4-BE49-F238E27FC236}">
                <a16:creationId xmlns:a16="http://schemas.microsoft.com/office/drawing/2014/main" id="{A96C30DD-1ABD-46A5-8CAA-A8C26447726B}"/>
              </a:ext>
            </a:extLst>
          </p:cNvPr>
          <p:cNvSpPr>
            <a:spLocks noGrp="1"/>
          </p:cNvSpPr>
          <p:nvPr>
            <p:ph type="body" sz="quarter" idx="65" hasCustomPrompt="1"/>
          </p:nvPr>
        </p:nvSpPr>
        <p:spPr>
          <a:xfrm>
            <a:off x="6999666"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7" name="Platshållare för text 12">
            <a:extLst>
              <a:ext uri="{FF2B5EF4-FFF2-40B4-BE49-F238E27FC236}">
                <a16:creationId xmlns:a16="http://schemas.microsoft.com/office/drawing/2014/main" id="{3E0B5F82-8E38-4533-AAAC-E4335AC6A794}"/>
              </a:ext>
            </a:extLst>
          </p:cNvPr>
          <p:cNvSpPr>
            <a:spLocks noGrp="1"/>
          </p:cNvSpPr>
          <p:nvPr>
            <p:ph type="body" sz="quarter" idx="66" hasCustomPrompt="1"/>
          </p:nvPr>
        </p:nvSpPr>
        <p:spPr>
          <a:xfrm>
            <a:off x="8652670"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8" name="Platshållare för text 12">
            <a:extLst>
              <a:ext uri="{FF2B5EF4-FFF2-40B4-BE49-F238E27FC236}">
                <a16:creationId xmlns:a16="http://schemas.microsoft.com/office/drawing/2014/main" id="{9E37AB62-1E06-4AAD-A866-0AEE2B97E295}"/>
              </a:ext>
            </a:extLst>
          </p:cNvPr>
          <p:cNvSpPr>
            <a:spLocks noGrp="1"/>
          </p:cNvSpPr>
          <p:nvPr>
            <p:ph type="body" sz="quarter" idx="67" hasCustomPrompt="1"/>
          </p:nvPr>
        </p:nvSpPr>
        <p:spPr>
          <a:xfrm>
            <a:off x="8652670"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9" name="Platshållare för text 12">
            <a:extLst>
              <a:ext uri="{FF2B5EF4-FFF2-40B4-BE49-F238E27FC236}">
                <a16:creationId xmlns:a16="http://schemas.microsoft.com/office/drawing/2014/main" id="{9767D526-BAB1-4685-A9EC-45359F1134A6}"/>
              </a:ext>
            </a:extLst>
          </p:cNvPr>
          <p:cNvSpPr>
            <a:spLocks noGrp="1"/>
          </p:cNvSpPr>
          <p:nvPr>
            <p:ph type="body" sz="quarter" idx="68" hasCustomPrompt="1"/>
          </p:nvPr>
        </p:nvSpPr>
        <p:spPr>
          <a:xfrm>
            <a:off x="8652670"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80" name="Platshållare för text 12">
            <a:extLst>
              <a:ext uri="{FF2B5EF4-FFF2-40B4-BE49-F238E27FC236}">
                <a16:creationId xmlns:a16="http://schemas.microsoft.com/office/drawing/2014/main" id="{89734CB0-0CA5-48A0-896A-61F0B6778914}"/>
              </a:ext>
            </a:extLst>
          </p:cNvPr>
          <p:cNvSpPr>
            <a:spLocks noGrp="1"/>
          </p:cNvSpPr>
          <p:nvPr>
            <p:ph type="body" sz="quarter" idx="69" hasCustomPrompt="1"/>
          </p:nvPr>
        </p:nvSpPr>
        <p:spPr>
          <a:xfrm>
            <a:off x="8652670"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81" name="Platshållare för text 12">
            <a:extLst>
              <a:ext uri="{FF2B5EF4-FFF2-40B4-BE49-F238E27FC236}">
                <a16:creationId xmlns:a16="http://schemas.microsoft.com/office/drawing/2014/main" id="{7363F760-94FD-4677-89E9-9E6BDA96F853}"/>
              </a:ext>
            </a:extLst>
          </p:cNvPr>
          <p:cNvSpPr>
            <a:spLocks noGrp="1"/>
          </p:cNvSpPr>
          <p:nvPr>
            <p:ph type="body" sz="quarter" idx="70" hasCustomPrompt="1"/>
          </p:nvPr>
        </p:nvSpPr>
        <p:spPr>
          <a:xfrm>
            <a:off x="10305674"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82" name="Platshållare för text 12">
            <a:extLst>
              <a:ext uri="{FF2B5EF4-FFF2-40B4-BE49-F238E27FC236}">
                <a16:creationId xmlns:a16="http://schemas.microsoft.com/office/drawing/2014/main" id="{BC9804A2-538E-4CB4-B280-314B9574387F}"/>
              </a:ext>
            </a:extLst>
          </p:cNvPr>
          <p:cNvSpPr>
            <a:spLocks noGrp="1"/>
          </p:cNvSpPr>
          <p:nvPr>
            <p:ph type="body" sz="quarter" idx="71" hasCustomPrompt="1"/>
          </p:nvPr>
        </p:nvSpPr>
        <p:spPr>
          <a:xfrm>
            <a:off x="10305674"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83" name="Platshållare för text 12">
            <a:extLst>
              <a:ext uri="{FF2B5EF4-FFF2-40B4-BE49-F238E27FC236}">
                <a16:creationId xmlns:a16="http://schemas.microsoft.com/office/drawing/2014/main" id="{A11F3B29-42A9-4F5B-82EE-6DDD4B041677}"/>
              </a:ext>
            </a:extLst>
          </p:cNvPr>
          <p:cNvSpPr>
            <a:spLocks noGrp="1"/>
          </p:cNvSpPr>
          <p:nvPr>
            <p:ph type="body" sz="quarter" idx="72" hasCustomPrompt="1"/>
          </p:nvPr>
        </p:nvSpPr>
        <p:spPr>
          <a:xfrm>
            <a:off x="10305674"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84" name="Platshållare för text 12">
            <a:extLst>
              <a:ext uri="{FF2B5EF4-FFF2-40B4-BE49-F238E27FC236}">
                <a16:creationId xmlns:a16="http://schemas.microsoft.com/office/drawing/2014/main" id="{617F4DC7-EF68-4536-A831-A534BAC7D97F}"/>
              </a:ext>
            </a:extLst>
          </p:cNvPr>
          <p:cNvSpPr>
            <a:spLocks noGrp="1"/>
          </p:cNvSpPr>
          <p:nvPr>
            <p:ph type="body" sz="quarter" idx="73" hasCustomPrompt="1"/>
          </p:nvPr>
        </p:nvSpPr>
        <p:spPr>
          <a:xfrm>
            <a:off x="10305674"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1494464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istik 5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2708521" y="3152122"/>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2708521"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2708521"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2708521"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5029391"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5029391"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5029391"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5029391"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8" name="Platshållare för text 12">
            <a:extLst>
              <a:ext uri="{FF2B5EF4-FFF2-40B4-BE49-F238E27FC236}">
                <a16:creationId xmlns:a16="http://schemas.microsoft.com/office/drawing/2014/main" id="{22AE62DC-84EB-4A8D-9705-A043DCC77846}"/>
              </a:ext>
            </a:extLst>
          </p:cNvPr>
          <p:cNvSpPr>
            <a:spLocks noGrp="1"/>
          </p:cNvSpPr>
          <p:nvPr>
            <p:ph type="body" sz="quarter" idx="58" hasCustomPrompt="1"/>
          </p:nvPr>
        </p:nvSpPr>
        <p:spPr>
          <a:xfrm>
            <a:off x="7350264"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9" name="Platshållare för text 12">
            <a:extLst>
              <a:ext uri="{FF2B5EF4-FFF2-40B4-BE49-F238E27FC236}">
                <a16:creationId xmlns:a16="http://schemas.microsoft.com/office/drawing/2014/main" id="{049176FA-F2D5-4685-A594-90614659A0E2}"/>
              </a:ext>
            </a:extLst>
          </p:cNvPr>
          <p:cNvSpPr>
            <a:spLocks noGrp="1"/>
          </p:cNvSpPr>
          <p:nvPr>
            <p:ph type="body" sz="quarter" idx="59" hasCustomPrompt="1"/>
          </p:nvPr>
        </p:nvSpPr>
        <p:spPr>
          <a:xfrm>
            <a:off x="7350264"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0" name="Platshållare för text 12">
            <a:extLst>
              <a:ext uri="{FF2B5EF4-FFF2-40B4-BE49-F238E27FC236}">
                <a16:creationId xmlns:a16="http://schemas.microsoft.com/office/drawing/2014/main" id="{9CCCDB98-BC36-44F6-8E17-E9348BD6DF60}"/>
              </a:ext>
            </a:extLst>
          </p:cNvPr>
          <p:cNvSpPr>
            <a:spLocks noGrp="1"/>
          </p:cNvSpPr>
          <p:nvPr>
            <p:ph type="body" sz="quarter" idx="60" hasCustomPrompt="1"/>
          </p:nvPr>
        </p:nvSpPr>
        <p:spPr>
          <a:xfrm>
            <a:off x="7350264"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1" name="Platshållare för text 12">
            <a:extLst>
              <a:ext uri="{FF2B5EF4-FFF2-40B4-BE49-F238E27FC236}">
                <a16:creationId xmlns:a16="http://schemas.microsoft.com/office/drawing/2014/main" id="{64450B7B-DB07-409E-B06F-C9CC97729165}"/>
              </a:ext>
            </a:extLst>
          </p:cNvPr>
          <p:cNvSpPr>
            <a:spLocks noGrp="1"/>
          </p:cNvSpPr>
          <p:nvPr>
            <p:ph type="body" sz="quarter" idx="61" hasCustomPrompt="1"/>
          </p:nvPr>
        </p:nvSpPr>
        <p:spPr>
          <a:xfrm>
            <a:off x="7350264"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3" name="Platshållare för text 12">
            <a:extLst>
              <a:ext uri="{FF2B5EF4-FFF2-40B4-BE49-F238E27FC236}">
                <a16:creationId xmlns:a16="http://schemas.microsoft.com/office/drawing/2014/main" id="{470A28C3-92C5-492B-A3AD-DA3FB354A722}"/>
              </a:ext>
            </a:extLst>
          </p:cNvPr>
          <p:cNvSpPr>
            <a:spLocks noGrp="1"/>
          </p:cNvSpPr>
          <p:nvPr>
            <p:ph type="body" sz="quarter" idx="62" hasCustomPrompt="1"/>
          </p:nvPr>
        </p:nvSpPr>
        <p:spPr>
          <a:xfrm>
            <a:off x="9671135"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4" name="Platshållare för text 12">
            <a:extLst>
              <a:ext uri="{FF2B5EF4-FFF2-40B4-BE49-F238E27FC236}">
                <a16:creationId xmlns:a16="http://schemas.microsoft.com/office/drawing/2014/main" id="{BFDF4B4A-312B-4B20-91C8-04405539FC8E}"/>
              </a:ext>
            </a:extLst>
          </p:cNvPr>
          <p:cNvSpPr>
            <a:spLocks noGrp="1"/>
          </p:cNvSpPr>
          <p:nvPr>
            <p:ph type="body" sz="quarter" idx="63" hasCustomPrompt="1"/>
          </p:nvPr>
        </p:nvSpPr>
        <p:spPr>
          <a:xfrm>
            <a:off x="9671135"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5" name="Platshållare för text 12">
            <a:extLst>
              <a:ext uri="{FF2B5EF4-FFF2-40B4-BE49-F238E27FC236}">
                <a16:creationId xmlns:a16="http://schemas.microsoft.com/office/drawing/2014/main" id="{EC4F5C00-F0A2-4782-8481-B89818F9B34A}"/>
              </a:ext>
            </a:extLst>
          </p:cNvPr>
          <p:cNvSpPr>
            <a:spLocks noGrp="1"/>
          </p:cNvSpPr>
          <p:nvPr>
            <p:ph type="body" sz="quarter" idx="64" hasCustomPrompt="1"/>
          </p:nvPr>
        </p:nvSpPr>
        <p:spPr>
          <a:xfrm>
            <a:off x="9671135"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6" name="Platshållare för text 12">
            <a:extLst>
              <a:ext uri="{FF2B5EF4-FFF2-40B4-BE49-F238E27FC236}">
                <a16:creationId xmlns:a16="http://schemas.microsoft.com/office/drawing/2014/main" id="{A96C30DD-1ABD-46A5-8CAA-A8C26447726B}"/>
              </a:ext>
            </a:extLst>
          </p:cNvPr>
          <p:cNvSpPr>
            <a:spLocks noGrp="1"/>
          </p:cNvSpPr>
          <p:nvPr>
            <p:ph type="body" sz="quarter" idx="65" hasCustomPrompt="1"/>
          </p:nvPr>
        </p:nvSpPr>
        <p:spPr>
          <a:xfrm>
            <a:off x="9671135"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409549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istik 3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4397621" y="3152122"/>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4397621"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4397621"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4397621"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8408755" y="3151188"/>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8408755"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8408755"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8408755"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84089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Nytt avsnitt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16195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istik 2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540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540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540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540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6419935" y="3151188"/>
            <a:ext cx="540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6419935" y="4893038"/>
            <a:ext cx="540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6419935" y="2560638"/>
            <a:ext cx="540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6419935" y="2163836"/>
            <a:ext cx="540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2236998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p:txBody>
          <a:bodyPr/>
          <a:lstStyle>
            <a:lvl1pPr>
              <a:defRPr/>
            </a:lvl1pPr>
          </a:lstStyle>
          <a:p>
            <a:r>
              <a:rPr lang="sv-SE" dirty="0"/>
              <a:t>Rubrik, 40pt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r>
              <a:rPr lang="sv-SE"/>
              <a:t>2020-05-27</a:t>
            </a:r>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r>
              <a:rPr lang="sv-SE"/>
              <a:t>2020-05-27</a:t>
            </a:r>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sv-SE"/>
              <a:t>Sidfot</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AAECDB9-35A5-4381-96A8-2798BBC0E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031" y="238378"/>
            <a:ext cx="2330196" cy="6412992"/>
          </a:xfrm>
          <a:prstGeom prst="rect">
            <a:avLst/>
          </a:prstGeom>
        </p:spPr>
      </p:pic>
      <p:pic>
        <p:nvPicPr>
          <p:cNvPr id="20" name="Bildobjekt 19">
            <a:extLst>
              <a:ext uri="{FF2B5EF4-FFF2-40B4-BE49-F238E27FC236}">
                <a16:creationId xmlns:a16="http://schemas.microsoft.com/office/drawing/2014/main" id="{F9962BAE-18E7-43E5-8EB5-A50BD8A466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471058" y="235997"/>
            <a:ext cx="2590005" cy="6411600"/>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407201"/>
            <a:ext cx="9007475" cy="1522266"/>
          </a:xfrm>
          <a:noFill/>
        </p:spPr>
        <p:txBody>
          <a:bodyPr anchor="t" anchorCtr="0"/>
          <a:lstStyle>
            <a:lvl1pPr algn="l">
              <a:defRPr sz="5400">
                <a:solidFill>
                  <a:schemeClr val="tx1"/>
                </a:solidFill>
              </a:defRPr>
            </a:lvl1pPr>
          </a:lstStyle>
          <a:p>
            <a:r>
              <a:rPr lang="sv-SE" dirty="0"/>
              <a:t>Tack!</a:t>
            </a:r>
          </a:p>
        </p:txBody>
      </p:sp>
      <p:pic>
        <p:nvPicPr>
          <p:cNvPr id="12" name="Bildobjekt 11">
            <a:extLst>
              <a:ext uri="{FF2B5EF4-FFF2-40B4-BE49-F238E27FC236}">
                <a16:creationId xmlns:a16="http://schemas.microsoft.com/office/drawing/2014/main" id="{5C495190-66C4-406E-B42C-6FBF95962EC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180955" y="6107618"/>
            <a:ext cx="1645920" cy="355092"/>
          </a:xfrm>
          <a:prstGeom prst="rect">
            <a:avLst/>
          </a:prstGeom>
        </p:spPr>
      </p:pic>
      <p:sp>
        <p:nvSpPr>
          <p:cNvPr id="8" name="Underrubrik 2">
            <a:extLst>
              <a:ext uri="{FF2B5EF4-FFF2-40B4-BE49-F238E27FC236}">
                <a16:creationId xmlns:a16="http://schemas.microsoft.com/office/drawing/2014/main" id="{EA337356-7EDE-435B-86CB-0836B9F666A0}"/>
              </a:ext>
            </a:extLst>
          </p:cNvPr>
          <p:cNvSpPr>
            <a:spLocks noGrp="1"/>
          </p:cNvSpPr>
          <p:nvPr>
            <p:ph type="subTitle" idx="1" hasCustomPrompt="1"/>
          </p:nvPr>
        </p:nvSpPr>
        <p:spPr>
          <a:xfrm>
            <a:off x="365126" y="2600329"/>
            <a:ext cx="5730874" cy="466725"/>
          </a:xfrm>
        </p:spPr>
        <p:txBody>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info@akavia.se</a:t>
            </a:r>
          </a:p>
        </p:txBody>
      </p:sp>
      <p:sp>
        <p:nvSpPr>
          <p:cNvPr id="9" name="Platshållare för text 9">
            <a:extLst>
              <a:ext uri="{FF2B5EF4-FFF2-40B4-BE49-F238E27FC236}">
                <a16:creationId xmlns:a16="http://schemas.microsoft.com/office/drawing/2014/main" id="{F0AB3F80-7317-4289-8CD4-188683EB049E}"/>
              </a:ext>
            </a:extLst>
          </p:cNvPr>
          <p:cNvSpPr>
            <a:spLocks noGrp="1"/>
          </p:cNvSpPr>
          <p:nvPr>
            <p:ph type="body" sz="quarter" idx="11" hasCustomPrompt="1"/>
          </p:nvPr>
        </p:nvSpPr>
        <p:spPr>
          <a:xfrm>
            <a:off x="365126" y="3043233"/>
            <a:ext cx="5730874" cy="466725"/>
          </a:xfrm>
        </p:spPr>
        <p:txBody>
          <a:bodyPr/>
          <a:lstStyle>
            <a:lvl1pPr marL="0" indent="0">
              <a:buFontTx/>
              <a:buNone/>
              <a:defRPr>
                <a:solidFill>
                  <a:schemeClr val="tx2"/>
                </a:solidFill>
              </a:defRPr>
            </a:lvl1pPr>
            <a:lvl2pPr marL="5148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akavia.se</a:t>
            </a:r>
          </a:p>
        </p:txBody>
      </p:sp>
    </p:spTree>
    <p:extLst>
      <p:ext uri="{BB962C8B-B14F-4D97-AF65-F5344CB8AC3E}">
        <p14:creationId xmlns:p14="http://schemas.microsoft.com/office/powerpoint/2010/main" val="1729968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Slut">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45D5BAF0-43F1-4836-86FE-BDE0E7BC04E1}"/>
              </a:ext>
            </a:extLst>
          </p:cNvPr>
          <p:cNvSpPr txBox="1"/>
          <p:nvPr userDrawn="1"/>
        </p:nvSpPr>
        <p:spPr>
          <a:xfrm>
            <a:off x="876300" y="1554641"/>
            <a:ext cx="10439400" cy="3748719"/>
          </a:xfrm>
          <a:prstGeom prst="rect">
            <a:avLst/>
          </a:prstGeom>
          <a:noFill/>
        </p:spPr>
        <p:txBody>
          <a:bodyPr wrap="square" rtlCol="0" anchor="ctr" anchorCtr="0">
            <a:spAutoFit/>
          </a:bodyPr>
          <a:lstStyle/>
          <a:p>
            <a:pPr algn="ctr">
              <a:lnSpc>
                <a:spcPct val="90000"/>
              </a:lnSpc>
            </a:pPr>
            <a:r>
              <a:rPr lang="sv-SE" sz="8500" b="0" dirty="0"/>
              <a:t>Sidor efter </a:t>
            </a:r>
            <a:br>
              <a:rPr lang="sv-SE" sz="8500" b="0" dirty="0"/>
            </a:br>
            <a:r>
              <a:rPr lang="sv-SE" sz="8500" b="0" dirty="0"/>
              <a:t>denna sida tillhör </a:t>
            </a:r>
            <a:br>
              <a:rPr lang="sv-SE" sz="8500" b="0" dirty="0"/>
            </a:br>
            <a:r>
              <a:rPr lang="sv-SE" sz="8500" b="0" dirty="0"/>
              <a:t>inte mallen.</a:t>
            </a:r>
          </a:p>
        </p:txBody>
      </p:sp>
    </p:spTree>
    <p:extLst>
      <p:ext uri="{BB962C8B-B14F-4D97-AF65-F5344CB8AC3E}">
        <p14:creationId xmlns:p14="http://schemas.microsoft.com/office/powerpoint/2010/main" val="351177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ytt avsnitt gr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2048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Nytt avsnitt orang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317769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Nytt avsnitt gul">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414617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Nytt avsnitt klarblå">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162252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Nytt avsnitt ljusblå">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229897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6096001" y="407201"/>
            <a:ext cx="5730874" cy="504825"/>
          </a:xfrm>
        </p:spPr>
        <p:txBody>
          <a:bodyPr/>
          <a:lstStyle>
            <a:lvl1pPr>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6096000"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6096000"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1"/>
            <a:ext cx="5400000"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Tree>
    <p:extLst>
      <p:ext uri="{BB962C8B-B14F-4D97-AF65-F5344CB8AC3E}">
        <p14:creationId xmlns:p14="http://schemas.microsoft.com/office/powerpoint/2010/main" val="215355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65125" y="407201"/>
            <a:ext cx="11461750" cy="1214438"/>
          </a:xfrm>
          <a:prstGeom prst="rect">
            <a:avLst/>
          </a:prstGeom>
        </p:spPr>
        <p:txBody>
          <a:bodyPr vert="horz" lIns="0" tIns="0" rIns="0" bIns="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65125" y="1990726"/>
            <a:ext cx="11461750" cy="35433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5682000" y="6330159"/>
            <a:ext cx="828000" cy="180000"/>
          </a:xfrm>
          <a:prstGeom prst="rect">
            <a:avLst/>
          </a:prstGeom>
        </p:spPr>
        <p:txBody>
          <a:bodyPr vert="horz" lIns="0" tIns="0" rIns="0" bIns="0" rtlCol="0" anchor="t" anchorCtr="0">
            <a:noAutofit/>
          </a:bodyPr>
          <a:lstStyle>
            <a:lvl1pPr algn="l">
              <a:defRPr sz="1000">
                <a:solidFill>
                  <a:schemeClr val="tx1"/>
                </a:solidFill>
              </a:defRPr>
            </a:lvl1pPr>
          </a:lstStyle>
          <a:p>
            <a:r>
              <a:rPr lang="sv-SE"/>
              <a:t>2020-05-27</a:t>
            </a:r>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1215890" y="6330588"/>
            <a:ext cx="4266000" cy="180000"/>
          </a:xfrm>
          <a:prstGeom prst="rect">
            <a:avLst/>
          </a:prstGeom>
        </p:spPr>
        <p:txBody>
          <a:bodyPr vert="horz" lIns="0" tIns="0" rIns="0" bIns="0" rtlCol="0" anchor="t" anchorCtr="0">
            <a:noAutofit/>
          </a:bodyPr>
          <a:lstStyle>
            <a:lvl1pPr algn="l">
              <a:defRPr sz="1000">
                <a:solidFill>
                  <a:schemeClr val="tx1"/>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365125" y="6330588"/>
            <a:ext cx="648000" cy="180000"/>
          </a:xfrm>
          <a:prstGeom prst="rect">
            <a:avLst/>
          </a:prstGeom>
        </p:spPr>
        <p:txBody>
          <a:bodyPr vert="horz" lIns="0" tIns="0" rIns="0" bIns="0" rtlCol="0" anchor="t" anchorCtr="0">
            <a:noAutofit/>
          </a:bodyPr>
          <a:lstStyle>
            <a:lvl1pPr algn="l">
              <a:defRPr sz="1000">
                <a:solidFill>
                  <a:schemeClr val="tx1"/>
                </a:solidFill>
              </a:defRPr>
            </a:lvl1pPr>
          </a:lstStyle>
          <a:p>
            <a:fld id="{AE086683-F536-42AB-ABBC-F4803DFE8DBC}" type="slidenum">
              <a:rPr lang="sv-SE" smtClean="0"/>
              <a:pPr/>
              <a:t>‹#›</a:t>
            </a:fld>
            <a:endParaRPr lang="sv-SE" dirty="0"/>
          </a:p>
        </p:txBody>
      </p:sp>
      <p:pic>
        <p:nvPicPr>
          <p:cNvPr id="13" name="Bildobjekt 12">
            <a:extLst>
              <a:ext uri="{FF2B5EF4-FFF2-40B4-BE49-F238E27FC236}">
                <a16:creationId xmlns:a16="http://schemas.microsoft.com/office/drawing/2014/main" id="{7C43B842-483D-4476-B827-E3D2073CE185}"/>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1043919" y="6127622"/>
            <a:ext cx="792480" cy="527304"/>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49" r:id="rId5"/>
    <p:sldLayoutId id="2147483664" r:id="rId6"/>
    <p:sldLayoutId id="2147483665" r:id="rId7"/>
    <p:sldLayoutId id="2147483663" r:id="rId8"/>
    <p:sldLayoutId id="2147483666" r:id="rId9"/>
    <p:sldLayoutId id="2147483668" r:id="rId10"/>
    <p:sldLayoutId id="2147483667" r:id="rId11"/>
    <p:sldLayoutId id="2147483669" r:id="rId12"/>
    <p:sldLayoutId id="2147483670" r:id="rId13"/>
    <p:sldLayoutId id="2147483671" r:id="rId14"/>
    <p:sldLayoutId id="2147483672" r:id="rId15"/>
    <p:sldLayoutId id="2147483673" r:id="rId16"/>
    <p:sldLayoutId id="2147483674" r:id="rId17"/>
    <p:sldLayoutId id="2147483687" r:id="rId18"/>
    <p:sldLayoutId id="2147483688" r:id="rId19"/>
    <p:sldLayoutId id="2147483675" r:id="rId20"/>
    <p:sldLayoutId id="2147483689" r:id="rId21"/>
    <p:sldLayoutId id="2147483676" r:id="rId22"/>
    <p:sldLayoutId id="2147483677" r:id="rId23"/>
    <p:sldLayoutId id="2147483679" r:id="rId24"/>
    <p:sldLayoutId id="2147483680" r:id="rId25"/>
    <p:sldLayoutId id="2147483681" r:id="rId26"/>
    <p:sldLayoutId id="2147483690" r:id="rId27"/>
    <p:sldLayoutId id="2147483691" r:id="rId28"/>
    <p:sldLayoutId id="2147483692" r:id="rId29"/>
    <p:sldLayoutId id="2147483693" r:id="rId30"/>
    <p:sldLayoutId id="2147483654" r:id="rId31"/>
    <p:sldLayoutId id="2147483655" r:id="rId32"/>
    <p:sldLayoutId id="2147483659" r:id="rId33"/>
    <p:sldLayoutId id="2147483678" r:id="rId34"/>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475200" indent="-4752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990000" indent="-4752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504800" indent="-475200" algn="l" defTabSz="914400" rtl="0" eaLnBrk="1" latinLnBrk="0" hangingPunct="1">
        <a:lnSpc>
          <a:spcPct val="90000"/>
        </a:lnSpc>
        <a:spcBef>
          <a:spcPts val="500"/>
        </a:spcBef>
        <a:buSzPct val="80000"/>
        <a:buFont typeface="Arial" panose="020B0604020202020204" pitchFamily="34" charset="0"/>
        <a:buChar char="•"/>
        <a:defRPr sz="2400" kern="1200">
          <a:solidFill>
            <a:schemeClr val="tx1"/>
          </a:solidFill>
          <a:latin typeface="+mn-lt"/>
          <a:ea typeface="+mn-ea"/>
          <a:cs typeface="+mn-cs"/>
        </a:defRPr>
      </a:lvl3pPr>
      <a:lvl4pPr marL="20196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4pPr>
      <a:lvl5pPr marL="25344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5pPr>
      <a:lvl6pPr marL="30492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6pPr>
      <a:lvl7pPr marL="35640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7pPr>
      <a:lvl8pPr marL="40788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8pPr>
      <a:lvl9pPr marL="45936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30" userDrawn="1">
          <p15:clr>
            <a:srgbClr val="F26B43"/>
          </p15:clr>
        </p15:guide>
        <p15:guide id="3" pos="7450" userDrawn="1">
          <p15:clr>
            <a:srgbClr val="F26B43"/>
          </p15:clr>
        </p15:guide>
        <p15:guide id="4" orient="horz" pos="2160" userDrawn="1">
          <p15:clr>
            <a:srgbClr val="F26B43"/>
          </p15:clr>
        </p15:guide>
        <p15:guide id="5" orient="horz" pos="250" userDrawn="1">
          <p15:clr>
            <a:srgbClr val="F26B43"/>
          </p15:clr>
        </p15:guide>
        <p15:guide id="6" orient="horz" pos="4065" userDrawn="1">
          <p15:clr>
            <a:srgbClr val="F26B43"/>
          </p15:clr>
        </p15:guide>
        <p15:guide id="7" orient="horz" pos="3486" userDrawn="1">
          <p15:clr>
            <a:srgbClr val="F26B43"/>
          </p15:clr>
        </p15:guide>
        <p15:guide id="8" orient="horz" pos="124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B7F5393-204E-472F-9F7D-358559B7C8D4}"/>
              </a:ext>
            </a:extLst>
          </p:cNvPr>
          <p:cNvSpPr>
            <a:spLocks noGrp="1"/>
          </p:cNvSpPr>
          <p:nvPr>
            <p:ph type="ctrTitle"/>
          </p:nvPr>
        </p:nvSpPr>
        <p:spPr/>
        <p:txBody>
          <a:bodyPr/>
          <a:lstStyle/>
          <a:p>
            <a:r>
              <a:rPr lang="sv-SE" sz="4000" dirty="0"/>
              <a:t>Varför skiljer sig efterlevnaden av FHMs</a:t>
            </a:r>
            <a:br>
              <a:rPr lang="sv-SE" sz="4000" dirty="0"/>
            </a:br>
            <a:r>
              <a:rPr lang="sv-SE" sz="4000" dirty="0"/>
              <a:t>råd mellan sektorer och hur kan kommunerna komma ikapp?</a:t>
            </a:r>
            <a:br>
              <a:rPr lang="sv-SE" sz="4000" dirty="0"/>
            </a:br>
            <a:endParaRPr lang="sv-SE" sz="4000" dirty="0"/>
          </a:p>
        </p:txBody>
      </p:sp>
      <p:sp>
        <p:nvSpPr>
          <p:cNvPr id="6" name="Underrubrik 5">
            <a:extLst>
              <a:ext uri="{FF2B5EF4-FFF2-40B4-BE49-F238E27FC236}">
                <a16:creationId xmlns:a16="http://schemas.microsoft.com/office/drawing/2014/main" id="{B2FE1CA1-0E5C-44F3-8417-005CCEC495B8}"/>
              </a:ext>
            </a:extLst>
          </p:cNvPr>
          <p:cNvSpPr>
            <a:spLocks noGrp="1"/>
          </p:cNvSpPr>
          <p:nvPr>
            <p:ph type="subTitle" idx="1"/>
          </p:nvPr>
        </p:nvSpPr>
        <p:spPr/>
        <p:txBody>
          <a:bodyPr/>
          <a:lstStyle/>
          <a:p>
            <a:r>
              <a:rPr lang="sv-SE" dirty="0"/>
              <a:t>2021/03/24</a:t>
            </a:r>
          </a:p>
        </p:txBody>
      </p:sp>
      <p:sp>
        <p:nvSpPr>
          <p:cNvPr id="7" name="Platshållare för text 6">
            <a:extLst>
              <a:ext uri="{FF2B5EF4-FFF2-40B4-BE49-F238E27FC236}">
                <a16:creationId xmlns:a16="http://schemas.microsoft.com/office/drawing/2014/main" id="{BBC140E4-5F3A-4CB9-B168-FB4DD8F8C9FE}"/>
              </a:ext>
            </a:extLst>
          </p:cNvPr>
          <p:cNvSpPr>
            <a:spLocks noGrp="1"/>
          </p:cNvSpPr>
          <p:nvPr>
            <p:ph type="body" sz="quarter" idx="10"/>
          </p:nvPr>
        </p:nvSpPr>
        <p:spPr/>
        <p:txBody>
          <a:bodyPr/>
          <a:lstStyle/>
          <a:p>
            <a:r>
              <a:rPr lang="sv-SE" dirty="0"/>
              <a:t>En jämförelse mellan oktober och februari</a:t>
            </a:r>
          </a:p>
          <a:p>
            <a:endParaRPr lang="sv-SE" dirty="0"/>
          </a:p>
        </p:txBody>
      </p:sp>
    </p:spTree>
    <p:extLst>
      <p:ext uri="{BB962C8B-B14F-4D97-AF65-F5344CB8AC3E}">
        <p14:creationId xmlns:p14="http://schemas.microsoft.com/office/powerpoint/2010/main" val="133862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vägg, inomhus, person, blå&#10;&#10;Automatiskt genererad beskrivning">
            <a:extLst>
              <a:ext uri="{FF2B5EF4-FFF2-40B4-BE49-F238E27FC236}">
                <a16:creationId xmlns:a16="http://schemas.microsoft.com/office/drawing/2014/main" id="{C411C1A4-36A0-4601-8D6C-BE1E46DD278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8093" r="20676" b="5708"/>
          <a:stretch/>
        </p:blipFill>
        <p:spPr>
          <a:xfrm>
            <a:off x="0" y="0"/>
            <a:ext cx="12193200" cy="6858000"/>
          </a:xfrm>
        </p:spPr>
      </p:pic>
      <p:sp>
        <p:nvSpPr>
          <p:cNvPr id="8" name="Platshållare för text 7">
            <a:extLst>
              <a:ext uri="{FF2B5EF4-FFF2-40B4-BE49-F238E27FC236}">
                <a16:creationId xmlns:a16="http://schemas.microsoft.com/office/drawing/2014/main" id="{7FD73443-E612-48C8-B207-834DB295C913}"/>
              </a:ext>
            </a:extLst>
          </p:cNvPr>
          <p:cNvSpPr>
            <a:spLocks noGrp="1"/>
          </p:cNvSpPr>
          <p:nvPr>
            <p:ph type="body" sz="quarter" idx="21"/>
          </p:nvPr>
        </p:nvSpPr>
        <p:spPr>
          <a:xfrm>
            <a:off x="365123" y="356260"/>
            <a:ext cx="6083177" cy="5771361"/>
          </a:xfrm>
        </p:spPr>
        <p:txBody>
          <a:bodyPr/>
          <a:lstStyle/>
          <a:p>
            <a:r>
              <a:rPr lang="sv-SE" sz="1400" dirty="0"/>
              <a:t>Sedan i höstas har efterlevnaden av råden förbättrats i ekonomins olika sektorer: näringslivet, kommunerna och staten.</a:t>
            </a:r>
          </a:p>
          <a:p>
            <a:r>
              <a:rPr lang="sv-SE" sz="1400" dirty="0"/>
              <a:t>Efterlevnaden av råden har förbättrats mest i kommunerna. Detta gäller för samtliga råd. Särskilt utmärkande förändringar för kommunerna är det utökade hemarbetet, att fler resor undviks och att fler möten hålls digitalt.</a:t>
            </a:r>
          </a:p>
          <a:p>
            <a:r>
              <a:rPr lang="sv-SE" sz="1400" dirty="0"/>
              <a:t>För alla sektorer har efterlevnaden förbättrats mest när det gäller att anpassa arbetstiderna efter rusningstrafiken.</a:t>
            </a:r>
          </a:p>
          <a:p>
            <a:r>
              <a:rPr lang="sv-SE" sz="1400" dirty="0"/>
              <a:t>Hemarbetet har ökat i alla sektorer. Mest i kommunerna, minst i näringslivet.</a:t>
            </a:r>
          </a:p>
          <a:p>
            <a:r>
              <a:rPr lang="sv-SE" sz="1400" dirty="0"/>
              <a:t>Förbättringar har skett i alla sektorer när det gäller förekomsten av digitala möten, att undvika resor och att undvika grupper med flera medarbetare.</a:t>
            </a:r>
          </a:p>
          <a:p>
            <a:endParaRPr lang="sv-SE" dirty="0"/>
          </a:p>
        </p:txBody>
      </p:sp>
      <p:sp>
        <p:nvSpPr>
          <p:cNvPr id="5" name="Rubrik 4">
            <a:extLst>
              <a:ext uri="{FF2B5EF4-FFF2-40B4-BE49-F238E27FC236}">
                <a16:creationId xmlns:a16="http://schemas.microsoft.com/office/drawing/2014/main" id="{3E18F07E-DC4B-4A5F-BC39-0901688C1989}"/>
              </a:ext>
            </a:extLst>
          </p:cNvPr>
          <p:cNvSpPr>
            <a:spLocks noGrp="1"/>
          </p:cNvSpPr>
          <p:nvPr>
            <p:ph type="title"/>
          </p:nvPr>
        </p:nvSpPr>
        <p:spPr/>
        <p:txBody>
          <a:bodyPr/>
          <a:lstStyle/>
          <a:p>
            <a:r>
              <a:rPr lang="sv-SE" dirty="0"/>
              <a:t>Slutsatser</a:t>
            </a:r>
          </a:p>
        </p:txBody>
      </p:sp>
      <p:sp>
        <p:nvSpPr>
          <p:cNvPr id="6" name="Platshållare för text 5">
            <a:extLst>
              <a:ext uri="{FF2B5EF4-FFF2-40B4-BE49-F238E27FC236}">
                <a16:creationId xmlns:a16="http://schemas.microsoft.com/office/drawing/2014/main" id="{2D69EB29-CDAC-4FEE-8870-BC171DD15B2C}"/>
              </a:ext>
            </a:extLst>
          </p:cNvPr>
          <p:cNvSpPr>
            <a:spLocks noGrp="1"/>
          </p:cNvSpPr>
          <p:nvPr>
            <p:ph type="body" sz="quarter" idx="12"/>
          </p:nvPr>
        </p:nvSpPr>
        <p:spPr/>
        <p:txBody>
          <a:bodyPr/>
          <a:lstStyle/>
          <a:p>
            <a:r>
              <a:rPr lang="sv-SE" dirty="0"/>
              <a:t>Efterlevnad av allmänna råd</a:t>
            </a:r>
          </a:p>
        </p:txBody>
      </p:sp>
      <p:sp>
        <p:nvSpPr>
          <p:cNvPr id="12" name="Platshållare för text 11">
            <a:extLst>
              <a:ext uri="{FF2B5EF4-FFF2-40B4-BE49-F238E27FC236}">
                <a16:creationId xmlns:a16="http://schemas.microsoft.com/office/drawing/2014/main" id="{43DC7C2C-799B-47C8-BAD3-C60E5FA73E6A}"/>
              </a:ext>
            </a:extLst>
          </p:cNvPr>
          <p:cNvSpPr>
            <a:spLocks noGrp="1"/>
          </p:cNvSpPr>
          <p:nvPr>
            <p:ph type="body" sz="quarter" idx="23"/>
          </p:nvPr>
        </p:nvSpPr>
        <p:spPr/>
        <p:txBody>
          <a:bodyPr/>
          <a:lstStyle/>
          <a:p>
            <a:endParaRPr lang="sv-SE"/>
          </a:p>
        </p:txBody>
      </p:sp>
    </p:spTree>
    <p:extLst>
      <p:ext uri="{BB962C8B-B14F-4D97-AF65-F5344CB8AC3E}">
        <p14:creationId xmlns:p14="http://schemas.microsoft.com/office/powerpoint/2010/main" val="1331276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bild 17" descr="En bild som visar inomhus, bord&#10;&#10;Automatiskt genererad beskrivning">
            <a:extLst>
              <a:ext uri="{FF2B5EF4-FFF2-40B4-BE49-F238E27FC236}">
                <a16:creationId xmlns:a16="http://schemas.microsoft.com/office/drawing/2014/main" id="{FBB2080D-DB60-4D7B-B622-EEBD5DFC857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8166" t="20292" b="2367"/>
          <a:stretch/>
        </p:blipFill>
        <p:spPr>
          <a:xfrm flipH="1">
            <a:off x="0" y="0"/>
            <a:ext cx="12193200" cy="6858000"/>
          </a:xfrm>
        </p:spPr>
      </p:pic>
      <p:sp>
        <p:nvSpPr>
          <p:cNvPr id="8" name="Platshållare för text 7">
            <a:extLst>
              <a:ext uri="{FF2B5EF4-FFF2-40B4-BE49-F238E27FC236}">
                <a16:creationId xmlns:a16="http://schemas.microsoft.com/office/drawing/2014/main" id="{7FD73443-E612-48C8-B207-834DB295C913}"/>
              </a:ext>
            </a:extLst>
          </p:cNvPr>
          <p:cNvSpPr>
            <a:spLocks noGrp="1"/>
          </p:cNvSpPr>
          <p:nvPr>
            <p:ph type="body" sz="quarter" idx="21"/>
          </p:nvPr>
        </p:nvSpPr>
        <p:spPr>
          <a:xfrm>
            <a:off x="365123" y="356261"/>
            <a:ext cx="6083177" cy="5827838"/>
          </a:xfrm>
        </p:spPr>
        <p:txBody>
          <a:bodyPr/>
          <a:lstStyle/>
          <a:p>
            <a:r>
              <a:rPr lang="sv-SE" sz="1400" dirty="0"/>
              <a:t>Bakom förbättringen av efterlevnaden av råden sedan smittspridningen tog fart i höstas, döljer sig dock fortfarande betydande skillnader mellan sektorer och råd.</a:t>
            </a:r>
          </a:p>
          <a:p>
            <a:r>
              <a:rPr lang="sv-SE" sz="1400" dirty="0"/>
              <a:t>Det är, så klart, inte lätt att bedöma när möjligheten till förbättringar är uttömd för respektive råd eller om skillnader i praktiska förutsättningar mellan sektorer är så stora att uppvisade skillnader kan betraktas som rimliga.</a:t>
            </a:r>
          </a:p>
          <a:p>
            <a:r>
              <a:rPr lang="sv-SE" sz="1400" dirty="0"/>
              <a:t>Utifrån våra undersökningar gör dock Akavia bedömningen, i linje med arbetsmarknadsministern, Arbetsmiljöverket och Folkhälsomyndigheten, att det finns utrymme för förbättringar.</a:t>
            </a:r>
          </a:p>
          <a:p>
            <a:r>
              <a:rPr lang="sv-SE" sz="1400" dirty="0"/>
              <a:t>Samtliga sektorer bör kunna ta ytterligare steg för att anpassa arbetstiderna efter rusningstrafiken, att fler sittplatser glesas ut och att fler arbetar hemifrån.  </a:t>
            </a:r>
          </a:p>
          <a:p>
            <a:r>
              <a:rPr lang="sv-SE" sz="1400" dirty="0"/>
              <a:t>Kommunerna bör kunna ta betydande steg framåt när det gäller hemarbetet, anpassningen av arbetstiderna och att glesa ut fler sittplatser.</a:t>
            </a:r>
          </a:p>
          <a:p>
            <a:endParaRPr lang="sv-SE" dirty="0"/>
          </a:p>
        </p:txBody>
      </p:sp>
      <p:sp>
        <p:nvSpPr>
          <p:cNvPr id="5" name="Rubrik 4">
            <a:extLst>
              <a:ext uri="{FF2B5EF4-FFF2-40B4-BE49-F238E27FC236}">
                <a16:creationId xmlns:a16="http://schemas.microsoft.com/office/drawing/2014/main" id="{3E18F07E-DC4B-4A5F-BC39-0901688C1989}"/>
              </a:ext>
            </a:extLst>
          </p:cNvPr>
          <p:cNvSpPr>
            <a:spLocks noGrp="1"/>
          </p:cNvSpPr>
          <p:nvPr>
            <p:ph type="title"/>
          </p:nvPr>
        </p:nvSpPr>
        <p:spPr/>
        <p:txBody>
          <a:bodyPr/>
          <a:lstStyle/>
          <a:p>
            <a:r>
              <a:rPr lang="sv-SE" dirty="0"/>
              <a:t>Slutsatser</a:t>
            </a:r>
          </a:p>
        </p:txBody>
      </p:sp>
      <p:sp>
        <p:nvSpPr>
          <p:cNvPr id="6" name="Platshållare för text 5">
            <a:extLst>
              <a:ext uri="{FF2B5EF4-FFF2-40B4-BE49-F238E27FC236}">
                <a16:creationId xmlns:a16="http://schemas.microsoft.com/office/drawing/2014/main" id="{2D69EB29-CDAC-4FEE-8870-BC171DD15B2C}"/>
              </a:ext>
            </a:extLst>
          </p:cNvPr>
          <p:cNvSpPr>
            <a:spLocks noGrp="1"/>
          </p:cNvSpPr>
          <p:nvPr>
            <p:ph type="body" sz="quarter" idx="12"/>
          </p:nvPr>
        </p:nvSpPr>
        <p:spPr/>
        <p:txBody>
          <a:bodyPr/>
          <a:lstStyle/>
          <a:p>
            <a:r>
              <a:rPr lang="sv-SE" dirty="0"/>
              <a:t>Efterlevnad av allmänna råd</a:t>
            </a:r>
          </a:p>
        </p:txBody>
      </p:sp>
      <p:sp>
        <p:nvSpPr>
          <p:cNvPr id="9" name="Platshållare för text 8">
            <a:extLst>
              <a:ext uri="{FF2B5EF4-FFF2-40B4-BE49-F238E27FC236}">
                <a16:creationId xmlns:a16="http://schemas.microsoft.com/office/drawing/2014/main" id="{AA1439B8-A546-403A-9DCC-EFC565ED44A0}"/>
              </a:ext>
            </a:extLst>
          </p:cNvPr>
          <p:cNvSpPr>
            <a:spLocks noGrp="1"/>
          </p:cNvSpPr>
          <p:nvPr>
            <p:ph type="body" sz="quarter" idx="23"/>
          </p:nvPr>
        </p:nvSpPr>
        <p:spPr/>
        <p:txBody>
          <a:bodyPr/>
          <a:lstStyle/>
          <a:p>
            <a:endParaRPr lang="sv-SE"/>
          </a:p>
        </p:txBody>
      </p:sp>
    </p:spTree>
    <p:extLst>
      <p:ext uri="{BB962C8B-B14F-4D97-AF65-F5344CB8AC3E}">
        <p14:creationId xmlns:p14="http://schemas.microsoft.com/office/powerpoint/2010/main" val="376505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9E2DCF0-45A1-40DA-BE83-2CD0A97F70D0}"/>
              </a:ext>
            </a:extLst>
          </p:cNvPr>
          <p:cNvSpPr>
            <a:spLocks noGrp="1"/>
          </p:cNvSpPr>
          <p:nvPr>
            <p:ph type="title"/>
          </p:nvPr>
        </p:nvSpPr>
        <p:spPr>
          <a:xfrm>
            <a:off x="6096001" y="407201"/>
            <a:ext cx="5730874" cy="504825"/>
          </a:xfrm>
        </p:spPr>
        <p:txBody>
          <a:bodyPr anchor="t">
            <a:normAutofit/>
          </a:bodyPr>
          <a:lstStyle/>
          <a:p>
            <a:r>
              <a:rPr lang="en-US" sz="3400" dirty="0"/>
              <a:t>Om Akavia </a:t>
            </a:r>
          </a:p>
        </p:txBody>
      </p:sp>
      <p:sp>
        <p:nvSpPr>
          <p:cNvPr id="29" name="Text Placeholder 3">
            <a:extLst>
              <a:ext uri="{FF2B5EF4-FFF2-40B4-BE49-F238E27FC236}">
                <a16:creationId xmlns:a16="http://schemas.microsoft.com/office/drawing/2014/main" id="{4B0A3C7A-5370-4EC2-B109-98936071103B}"/>
              </a:ext>
            </a:extLst>
          </p:cNvPr>
          <p:cNvSpPr>
            <a:spLocks noGrp="1"/>
          </p:cNvSpPr>
          <p:nvPr>
            <p:ph type="body" sz="quarter" idx="12"/>
          </p:nvPr>
        </p:nvSpPr>
        <p:spPr>
          <a:xfrm>
            <a:off x="6096000" y="993775"/>
            <a:ext cx="5730875" cy="576263"/>
          </a:xfrm>
        </p:spPr>
        <p:txBody>
          <a:bodyPr>
            <a:normAutofit/>
          </a:bodyPr>
          <a:lstStyle/>
          <a:p>
            <a:r>
              <a:rPr lang="sv-SE" sz="2400" dirty="0"/>
              <a:t>För dig som valt den akademiska vägen</a:t>
            </a:r>
          </a:p>
        </p:txBody>
      </p:sp>
      <p:sp>
        <p:nvSpPr>
          <p:cNvPr id="27" name="Text Placeholder 2">
            <a:extLst>
              <a:ext uri="{FF2B5EF4-FFF2-40B4-BE49-F238E27FC236}">
                <a16:creationId xmlns:a16="http://schemas.microsoft.com/office/drawing/2014/main" id="{5AF08630-73EA-4C37-BB83-80E141DD68D6}"/>
              </a:ext>
            </a:extLst>
          </p:cNvPr>
          <p:cNvSpPr>
            <a:spLocks noGrp="1"/>
          </p:cNvSpPr>
          <p:nvPr>
            <p:ph type="body" sz="quarter" idx="11"/>
          </p:nvPr>
        </p:nvSpPr>
        <p:spPr>
          <a:xfrm>
            <a:off x="5977802" y="1946336"/>
            <a:ext cx="5849073" cy="3176079"/>
          </a:xfrm>
        </p:spPr>
        <p:txBody>
          <a:bodyPr>
            <a:normAutofit/>
          </a:bodyPr>
          <a:lstStyle/>
          <a:p>
            <a:r>
              <a:rPr lang="sv-SE" sz="2000" dirty="0"/>
              <a:t>Förbundet bildades av Jusek och Civilekonomerna 2020. </a:t>
            </a:r>
          </a:p>
          <a:p>
            <a:r>
              <a:rPr lang="sv-SE" sz="2000" dirty="0"/>
              <a:t>Idag samlar förbundet 130 000 ekonomer, jurister, samhällsvetare, it-akademiker, personalvetare och kommunikatörer. </a:t>
            </a:r>
          </a:p>
          <a:p>
            <a:r>
              <a:rPr lang="sv-SE" sz="2000" dirty="0"/>
              <a:t>Akavia betyder den akademiska vägen, AKA för akademi och VIA för väg.</a:t>
            </a:r>
          </a:p>
          <a:p>
            <a:r>
              <a:rPr lang="sv-SE" sz="2000" dirty="0"/>
              <a:t>Förbundet är partipolitiskt obundet och det näst största förbundet inom Saco. </a:t>
            </a:r>
          </a:p>
          <a:p>
            <a:pPr>
              <a:buFont typeface="Wingdings" panose="05000000000000000000" pitchFamily="2" charset="2"/>
              <a:buChar char="q"/>
            </a:pPr>
            <a:endParaRPr lang="en-US" sz="2000" dirty="0"/>
          </a:p>
        </p:txBody>
      </p:sp>
      <p:pic>
        <p:nvPicPr>
          <p:cNvPr id="9" name="Platshållare för bild 8" descr="En bild som visar inomhus, hall&#10;&#10;Automatiskt genererad beskrivning">
            <a:extLst>
              <a:ext uri="{FF2B5EF4-FFF2-40B4-BE49-F238E27FC236}">
                <a16:creationId xmlns:a16="http://schemas.microsoft.com/office/drawing/2014/main" id="{562DD2F0-B53F-4D93-B9E6-0339B5D2221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672" b="7672"/>
          <a:stretch>
            <a:fillRect/>
          </a:stretch>
        </p:blipFill>
        <p:spPr/>
      </p:pic>
    </p:spTree>
    <p:extLst>
      <p:ext uri="{BB962C8B-B14F-4D97-AF65-F5344CB8AC3E}">
        <p14:creationId xmlns:p14="http://schemas.microsoft.com/office/powerpoint/2010/main" val="2820319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4DDA8DE-553C-4902-8A7A-C11D56FDFBC6}"/>
              </a:ext>
            </a:extLst>
          </p:cNvPr>
          <p:cNvSpPr>
            <a:spLocks noGrp="1"/>
          </p:cNvSpPr>
          <p:nvPr>
            <p:ph type="title"/>
          </p:nvPr>
        </p:nvSpPr>
        <p:spPr/>
        <p:txBody>
          <a:bodyPr/>
          <a:lstStyle/>
          <a:p>
            <a:r>
              <a:rPr lang="en-US" dirty="0"/>
              <a:t>Frågor?</a:t>
            </a:r>
          </a:p>
        </p:txBody>
      </p:sp>
      <p:sp>
        <p:nvSpPr>
          <p:cNvPr id="14" name="Text Placeholder 2">
            <a:extLst>
              <a:ext uri="{FF2B5EF4-FFF2-40B4-BE49-F238E27FC236}">
                <a16:creationId xmlns:a16="http://schemas.microsoft.com/office/drawing/2014/main" id="{540543A5-3CE6-4F17-8BA3-4AE0DB9DD7D3}"/>
              </a:ext>
            </a:extLst>
          </p:cNvPr>
          <p:cNvSpPr>
            <a:spLocks noGrp="1"/>
          </p:cNvSpPr>
          <p:nvPr>
            <p:ph type="body" sz="quarter" idx="12"/>
          </p:nvPr>
        </p:nvSpPr>
        <p:spPr/>
        <p:txBody>
          <a:bodyPr/>
          <a:lstStyle/>
          <a:p>
            <a:r>
              <a:rPr lang="en-US" dirty="0"/>
              <a:t>Kontakta oss</a:t>
            </a:r>
          </a:p>
        </p:txBody>
      </p:sp>
      <p:sp>
        <p:nvSpPr>
          <p:cNvPr id="8" name="Rektangel 7">
            <a:extLst>
              <a:ext uri="{FF2B5EF4-FFF2-40B4-BE49-F238E27FC236}">
                <a16:creationId xmlns:a16="http://schemas.microsoft.com/office/drawing/2014/main" id="{55E95A2D-27FB-446C-AC1D-5C3616AAF723}"/>
              </a:ext>
            </a:extLst>
          </p:cNvPr>
          <p:cNvSpPr/>
          <p:nvPr/>
        </p:nvSpPr>
        <p:spPr>
          <a:xfrm>
            <a:off x="270933" y="4333697"/>
            <a:ext cx="6096000" cy="1200329"/>
          </a:xfrm>
          <a:prstGeom prst="rect">
            <a:avLst/>
          </a:prstGeom>
        </p:spPr>
        <p:txBody>
          <a:bodyPr>
            <a:spAutoFit/>
          </a:bodyPr>
          <a:lstStyle/>
          <a:p>
            <a:r>
              <a:rPr lang="sv-SE" dirty="0">
                <a:solidFill>
                  <a:schemeClr val="bg1"/>
                </a:solidFill>
              </a:rPr>
              <a:t>Caroline Cederquist, pressansvarig </a:t>
            </a:r>
            <a:br>
              <a:rPr lang="sv-SE" dirty="0">
                <a:solidFill>
                  <a:schemeClr val="bg1"/>
                </a:solidFill>
              </a:rPr>
            </a:br>
            <a:r>
              <a:rPr lang="sv-SE" dirty="0">
                <a:solidFill>
                  <a:schemeClr val="bg1"/>
                </a:solidFill>
              </a:rPr>
              <a:t>070-665 29 01 </a:t>
            </a:r>
            <a:br>
              <a:rPr lang="sv-SE" dirty="0">
                <a:solidFill>
                  <a:schemeClr val="bg1"/>
                </a:solidFill>
              </a:rPr>
            </a:br>
            <a:r>
              <a:rPr lang="sv-SE" dirty="0">
                <a:solidFill>
                  <a:schemeClr val="bg1"/>
                </a:solidFill>
              </a:rPr>
              <a:t>caroline.cederquist@akavia.se </a:t>
            </a:r>
            <a:br>
              <a:rPr lang="sv-SE" dirty="0">
                <a:solidFill>
                  <a:schemeClr val="bg1"/>
                </a:solidFill>
              </a:rPr>
            </a:br>
            <a:r>
              <a:rPr lang="sv-SE" dirty="0">
                <a:solidFill>
                  <a:schemeClr val="bg1"/>
                </a:solidFill>
              </a:rPr>
              <a:t>Twitter @CarolineCeder</a:t>
            </a:r>
          </a:p>
        </p:txBody>
      </p:sp>
      <p:sp>
        <p:nvSpPr>
          <p:cNvPr id="18" name="Rektangel 17">
            <a:extLst>
              <a:ext uri="{FF2B5EF4-FFF2-40B4-BE49-F238E27FC236}">
                <a16:creationId xmlns:a16="http://schemas.microsoft.com/office/drawing/2014/main" id="{1CE8446F-8FE6-408D-AC50-CDB122E4DCFC}"/>
              </a:ext>
            </a:extLst>
          </p:cNvPr>
          <p:cNvSpPr/>
          <p:nvPr/>
        </p:nvSpPr>
        <p:spPr>
          <a:xfrm>
            <a:off x="6197600" y="4333696"/>
            <a:ext cx="6096000" cy="1200329"/>
          </a:xfrm>
          <a:prstGeom prst="rect">
            <a:avLst/>
          </a:prstGeom>
        </p:spPr>
        <p:txBody>
          <a:bodyPr>
            <a:spAutoFit/>
          </a:bodyPr>
          <a:lstStyle/>
          <a:p>
            <a:r>
              <a:rPr lang="sv-SE" dirty="0">
                <a:solidFill>
                  <a:schemeClr val="bg1"/>
                </a:solidFill>
              </a:rPr>
              <a:t>Daniel Lind, chefekonom</a:t>
            </a:r>
            <a:br>
              <a:rPr lang="sv-SE" dirty="0">
                <a:solidFill>
                  <a:schemeClr val="bg1"/>
                </a:solidFill>
              </a:rPr>
            </a:br>
            <a:r>
              <a:rPr lang="sv-SE" dirty="0">
                <a:solidFill>
                  <a:schemeClr val="bg1"/>
                </a:solidFill>
              </a:rPr>
              <a:t>070-665 29 90 </a:t>
            </a:r>
            <a:br>
              <a:rPr lang="sv-SE" dirty="0">
                <a:solidFill>
                  <a:schemeClr val="bg1"/>
                </a:solidFill>
              </a:rPr>
            </a:br>
            <a:r>
              <a:rPr lang="sv-SE" dirty="0">
                <a:solidFill>
                  <a:schemeClr val="bg1"/>
                </a:solidFill>
              </a:rPr>
              <a:t>daniel.lind@akavia.se</a:t>
            </a:r>
            <a:br>
              <a:rPr lang="sv-SE" dirty="0">
                <a:solidFill>
                  <a:schemeClr val="bg1"/>
                </a:solidFill>
              </a:rPr>
            </a:br>
            <a:r>
              <a:rPr lang="sv-SE" dirty="0">
                <a:solidFill>
                  <a:schemeClr val="bg1"/>
                </a:solidFill>
              </a:rPr>
              <a:t>Twitter @DanielLind_</a:t>
            </a:r>
          </a:p>
        </p:txBody>
      </p:sp>
      <p:sp>
        <p:nvSpPr>
          <p:cNvPr id="9" name="Platshållare för innehåll 8">
            <a:extLst>
              <a:ext uri="{FF2B5EF4-FFF2-40B4-BE49-F238E27FC236}">
                <a16:creationId xmlns:a16="http://schemas.microsoft.com/office/drawing/2014/main" id="{2C079FFA-EC1C-4945-B5DD-647EDF2315C6}"/>
              </a:ext>
            </a:extLst>
          </p:cNvPr>
          <p:cNvSpPr>
            <a:spLocks noGrp="1"/>
          </p:cNvSpPr>
          <p:nvPr>
            <p:ph sz="quarter" idx="27"/>
          </p:nvPr>
        </p:nvSpPr>
        <p:spPr>
          <a:xfrm>
            <a:off x="324076" y="1990726"/>
            <a:ext cx="5544000" cy="3543300"/>
          </a:xfrm>
        </p:spPr>
        <p:txBody>
          <a:bodyPr/>
          <a:lstStyle/>
          <a:p>
            <a:pPr marL="0" indent="0">
              <a:buNone/>
            </a:pPr>
            <a:endParaRPr lang="sv-SE" dirty="0"/>
          </a:p>
        </p:txBody>
      </p:sp>
      <p:pic>
        <p:nvPicPr>
          <p:cNvPr id="16" name="Platshållare för innehåll 6">
            <a:extLst>
              <a:ext uri="{FF2B5EF4-FFF2-40B4-BE49-F238E27FC236}">
                <a16:creationId xmlns:a16="http://schemas.microsoft.com/office/drawing/2014/main" id="{CE5C57D7-5D25-4818-A510-320DB6F6D5A9}"/>
              </a:ext>
            </a:extLst>
          </p:cNvPr>
          <p:cNvPicPr>
            <a:picLocks noChangeAspect="1"/>
          </p:cNvPicPr>
          <p:nvPr/>
        </p:nvPicPr>
        <p:blipFill rotWithShape="1">
          <a:blip r:embed="rId2">
            <a:extLst>
              <a:ext uri="{28A0092B-C50C-407E-A947-70E740481C1C}">
                <a14:useLocalDpi xmlns:a14="http://schemas.microsoft.com/office/drawing/2010/main" val="0"/>
              </a:ext>
            </a:extLst>
          </a:blip>
          <a:srcRect l="6668" t="9235" r="5924" b="66879"/>
          <a:stretch/>
        </p:blipFill>
        <p:spPr>
          <a:xfrm>
            <a:off x="365123" y="1990726"/>
            <a:ext cx="5544000" cy="2269701"/>
          </a:xfrm>
          <a:prstGeom prst="rect">
            <a:avLst/>
          </a:prstGeom>
          <a:noFill/>
        </p:spPr>
      </p:pic>
      <p:pic>
        <p:nvPicPr>
          <p:cNvPr id="17" name="Platshållare för innehåll 14">
            <a:extLst>
              <a:ext uri="{FF2B5EF4-FFF2-40B4-BE49-F238E27FC236}">
                <a16:creationId xmlns:a16="http://schemas.microsoft.com/office/drawing/2014/main" id="{87C73F15-5625-4787-B90B-FB9A385B3FAC}"/>
              </a:ext>
            </a:extLst>
          </p:cNvPr>
          <p:cNvPicPr>
            <a:picLocks noChangeAspect="1"/>
          </p:cNvPicPr>
          <p:nvPr/>
        </p:nvPicPr>
        <p:blipFill rotWithShape="1">
          <a:blip r:embed="rId3">
            <a:extLst>
              <a:ext uri="{28A0092B-C50C-407E-A947-70E740481C1C}">
                <a14:useLocalDpi xmlns:a14="http://schemas.microsoft.com/office/drawing/2010/main" val="0"/>
              </a:ext>
            </a:extLst>
          </a:blip>
          <a:srcRect l="2877" t="4618" b="68848"/>
          <a:stretch/>
        </p:blipFill>
        <p:spPr>
          <a:xfrm>
            <a:off x="6197600" y="1990725"/>
            <a:ext cx="5545963" cy="2269701"/>
          </a:xfrm>
          <a:prstGeom prst="rect">
            <a:avLst/>
          </a:prstGeom>
        </p:spPr>
      </p:pic>
    </p:spTree>
    <p:extLst>
      <p:ext uri="{BB962C8B-B14F-4D97-AF65-F5344CB8AC3E}">
        <p14:creationId xmlns:p14="http://schemas.microsoft.com/office/powerpoint/2010/main" val="2923039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0F62D546-4B50-472F-9E98-D8F7A25E4A67}"/>
              </a:ext>
            </a:extLst>
          </p:cNvPr>
          <p:cNvSpPr>
            <a:spLocks noGrp="1"/>
          </p:cNvSpPr>
          <p:nvPr>
            <p:ph type="ctrTitle"/>
          </p:nvPr>
        </p:nvSpPr>
        <p:spPr/>
        <p:txBody>
          <a:bodyPr/>
          <a:lstStyle/>
          <a:p>
            <a:r>
              <a:rPr lang="sv-SE" dirty="0"/>
              <a:t>Tack!</a:t>
            </a:r>
          </a:p>
        </p:txBody>
      </p:sp>
      <p:sp>
        <p:nvSpPr>
          <p:cNvPr id="8" name="Underrubrik 7">
            <a:extLst>
              <a:ext uri="{FF2B5EF4-FFF2-40B4-BE49-F238E27FC236}">
                <a16:creationId xmlns:a16="http://schemas.microsoft.com/office/drawing/2014/main" id="{45ED0C6F-9B8A-4767-9A04-8AB22EF03792}"/>
              </a:ext>
            </a:extLst>
          </p:cNvPr>
          <p:cNvSpPr>
            <a:spLocks noGrp="1"/>
          </p:cNvSpPr>
          <p:nvPr>
            <p:ph type="subTitle" idx="1"/>
          </p:nvPr>
        </p:nvSpPr>
        <p:spPr/>
        <p:txBody>
          <a:bodyPr/>
          <a:lstStyle/>
          <a:p>
            <a:r>
              <a:rPr lang="sv-SE" dirty="0"/>
              <a:t>info@akavia.se</a:t>
            </a:r>
          </a:p>
        </p:txBody>
      </p:sp>
      <p:sp>
        <p:nvSpPr>
          <p:cNvPr id="9" name="Platshållare för text 8">
            <a:extLst>
              <a:ext uri="{FF2B5EF4-FFF2-40B4-BE49-F238E27FC236}">
                <a16:creationId xmlns:a16="http://schemas.microsoft.com/office/drawing/2014/main" id="{AE8B75B0-EBFD-4D9C-B118-31C17986872C}"/>
              </a:ext>
            </a:extLst>
          </p:cNvPr>
          <p:cNvSpPr>
            <a:spLocks noGrp="1"/>
          </p:cNvSpPr>
          <p:nvPr>
            <p:ph type="body" sz="quarter" idx="11"/>
          </p:nvPr>
        </p:nvSpPr>
        <p:spPr/>
        <p:txBody>
          <a:bodyPr/>
          <a:lstStyle/>
          <a:p>
            <a:r>
              <a:rPr lang="sv-SE" dirty="0"/>
              <a:t>akavia.se</a:t>
            </a:r>
          </a:p>
        </p:txBody>
      </p:sp>
    </p:spTree>
    <p:extLst>
      <p:ext uri="{BB962C8B-B14F-4D97-AF65-F5344CB8AC3E}">
        <p14:creationId xmlns:p14="http://schemas.microsoft.com/office/powerpoint/2010/main" val="164918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79E92E-7AEF-4B8B-8DF0-D0ACE061FE15}"/>
              </a:ext>
            </a:extLst>
          </p:cNvPr>
          <p:cNvSpPr>
            <a:spLocks noGrp="1"/>
          </p:cNvSpPr>
          <p:nvPr>
            <p:ph type="title"/>
          </p:nvPr>
        </p:nvSpPr>
        <p:spPr/>
        <p:txBody>
          <a:bodyPr/>
          <a:lstStyle/>
          <a:p>
            <a:r>
              <a:rPr lang="sv-SE" dirty="0"/>
              <a:t>Akavia anser:</a:t>
            </a:r>
          </a:p>
        </p:txBody>
      </p:sp>
      <p:sp>
        <p:nvSpPr>
          <p:cNvPr id="3" name="Platshållare för text 2">
            <a:extLst>
              <a:ext uri="{FF2B5EF4-FFF2-40B4-BE49-F238E27FC236}">
                <a16:creationId xmlns:a16="http://schemas.microsoft.com/office/drawing/2014/main" id="{1CD7F5C9-8591-4041-9096-53F9C9CE1E81}"/>
              </a:ext>
            </a:extLst>
          </p:cNvPr>
          <p:cNvSpPr>
            <a:spLocks noGrp="1"/>
          </p:cNvSpPr>
          <p:nvPr>
            <p:ph type="body" sz="quarter" idx="12"/>
          </p:nvPr>
        </p:nvSpPr>
        <p:spPr/>
        <p:txBody>
          <a:bodyPr/>
          <a:lstStyle/>
          <a:p>
            <a:endParaRPr lang="sv-SE"/>
          </a:p>
        </p:txBody>
      </p:sp>
      <p:sp>
        <p:nvSpPr>
          <p:cNvPr id="4" name="Platshållare för innehåll 3">
            <a:extLst>
              <a:ext uri="{FF2B5EF4-FFF2-40B4-BE49-F238E27FC236}">
                <a16:creationId xmlns:a16="http://schemas.microsoft.com/office/drawing/2014/main" id="{E5DDB17C-D278-4ABA-ACDF-54AD5559A35A}"/>
              </a:ext>
            </a:extLst>
          </p:cNvPr>
          <p:cNvSpPr>
            <a:spLocks noGrp="1"/>
          </p:cNvSpPr>
          <p:nvPr>
            <p:ph sz="quarter" idx="27"/>
          </p:nvPr>
        </p:nvSpPr>
        <p:spPr/>
        <p:txBody>
          <a:bodyPr/>
          <a:lstStyle/>
          <a:p>
            <a:r>
              <a:rPr lang="sv-SE" sz="1800" dirty="0"/>
              <a:t>Arbetsmarknadsminister Eva Nordmark uttrycker särskild oro över smittspridningen på arbetsplatserna. Akavia delar den oron.</a:t>
            </a:r>
            <a:br>
              <a:rPr lang="sv-SE" sz="1800" dirty="0"/>
            </a:br>
            <a:endParaRPr lang="sv-SE" sz="1800" dirty="0"/>
          </a:p>
          <a:p>
            <a:r>
              <a:rPr lang="sv-SE" sz="1800" dirty="0"/>
              <a:t>Det är positivt att regeringen har vidtagit flera åtgärder i syfte att minska smittspridningen på arbetsplatserna, bland annat i form av informationsinsatser och en ny vägledning. Det är också positivt att arbetsmarknadsministern har bjudit in parterna till ett möte för att diskutera behovet av ytterligare åtgärder för att minska smittspridningen.</a:t>
            </a:r>
            <a:br>
              <a:rPr lang="sv-SE" sz="1800" dirty="0"/>
            </a:br>
            <a:endParaRPr lang="sv-SE" sz="1800" dirty="0"/>
          </a:p>
          <a:p>
            <a:r>
              <a:rPr lang="sv-SE" sz="1800" dirty="0"/>
              <a:t>Den snabba smittspridningen kräver dock att dessa åtgärder blir skarpare. </a:t>
            </a:r>
          </a:p>
          <a:p>
            <a:endParaRPr lang="sv-SE" sz="2000" dirty="0"/>
          </a:p>
          <a:p>
            <a:endParaRPr lang="sv-SE" dirty="0"/>
          </a:p>
        </p:txBody>
      </p:sp>
      <p:sp>
        <p:nvSpPr>
          <p:cNvPr id="5" name="Platshållare för innehåll 4">
            <a:extLst>
              <a:ext uri="{FF2B5EF4-FFF2-40B4-BE49-F238E27FC236}">
                <a16:creationId xmlns:a16="http://schemas.microsoft.com/office/drawing/2014/main" id="{3810D3E6-A077-4E0D-B52B-3D35D3C2F0F8}"/>
              </a:ext>
            </a:extLst>
          </p:cNvPr>
          <p:cNvSpPr>
            <a:spLocks noGrp="1"/>
          </p:cNvSpPr>
          <p:nvPr>
            <p:ph sz="quarter" idx="28"/>
          </p:nvPr>
        </p:nvSpPr>
        <p:spPr/>
        <p:txBody>
          <a:bodyPr/>
          <a:lstStyle/>
          <a:p>
            <a:pPr>
              <a:lnSpc>
                <a:spcPct val="100000"/>
              </a:lnSpc>
              <a:spcBef>
                <a:spcPts val="0"/>
              </a:spcBef>
            </a:pPr>
            <a:r>
              <a:rPr lang="sv-SE" sz="1800" dirty="0"/>
              <a:t>Detta utrymme för förbättringar gäller de flesta av Folkhälsomyndighetens råd och ekonomins olika sektorer.</a:t>
            </a:r>
            <a:br>
              <a:rPr lang="sv-SE" sz="1800" dirty="0"/>
            </a:br>
            <a:endParaRPr lang="sv-SE" sz="1800" dirty="0"/>
          </a:p>
          <a:p>
            <a:pPr>
              <a:lnSpc>
                <a:spcPct val="100000"/>
              </a:lnSpc>
              <a:spcBef>
                <a:spcPts val="0"/>
              </a:spcBef>
            </a:pPr>
            <a:r>
              <a:rPr lang="sv-SE" sz="1800" dirty="0"/>
              <a:t>Särskilt viktigt är dock att kommunerna förbättrar sitt arbete med att minska smittspridningen på arbetsplatserna.</a:t>
            </a:r>
            <a:br>
              <a:rPr lang="sv-SE" sz="1800" dirty="0"/>
            </a:br>
            <a:endParaRPr lang="sv-SE" sz="1800" dirty="0"/>
          </a:p>
          <a:p>
            <a:pPr>
              <a:lnSpc>
                <a:spcPct val="100000"/>
              </a:lnSpc>
              <a:spcBef>
                <a:spcPts val="0"/>
              </a:spcBef>
            </a:pPr>
            <a:r>
              <a:rPr lang="sv-SE" sz="1800" dirty="0"/>
              <a:t>I ljuset av behovet av skarpare åtgärder bör regeringen ge Arbetsmiljöverket och Myndigheten för arbetsmiljökunskap i uppdrag att skyndsamt ta fram statistik över efterlevnaden av råden och utifrån detta identifiera skarpa åtgärder i syfte att minska smittspridningen. Tillsynsverksamheten är nödvändig, men inte tillräcklig.</a:t>
            </a:r>
          </a:p>
          <a:p>
            <a:endParaRPr lang="sv-SE" sz="2000" dirty="0"/>
          </a:p>
          <a:p>
            <a:endParaRPr lang="sv-SE" dirty="0"/>
          </a:p>
        </p:txBody>
      </p:sp>
    </p:spTree>
    <p:extLst>
      <p:ext uri="{BB962C8B-B14F-4D97-AF65-F5344CB8AC3E}">
        <p14:creationId xmlns:p14="http://schemas.microsoft.com/office/powerpoint/2010/main" val="143477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382F3-CD03-4D80-A8A6-1E1EB0BDB333}"/>
              </a:ext>
            </a:extLst>
          </p:cNvPr>
          <p:cNvSpPr>
            <a:spLocks noGrp="1"/>
          </p:cNvSpPr>
          <p:nvPr>
            <p:ph type="title"/>
          </p:nvPr>
        </p:nvSpPr>
        <p:spPr/>
        <p:txBody>
          <a:bodyPr/>
          <a:lstStyle/>
          <a:p>
            <a:r>
              <a:rPr lang="sv-SE" dirty="0"/>
              <a:t>Bakgrund</a:t>
            </a:r>
          </a:p>
        </p:txBody>
      </p:sp>
      <p:sp>
        <p:nvSpPr>
          <p:cNvPr id="3" name="Platshållare för text 2">
            <a:extLst>
              <a:ext uri="{FF2B5EF4-FFF2-40B4-BE49-F238E27FC236}">
                <a16:creationId xmlns:a16="http://schemas.microsoft.com/office/drawing/2014/main" id="{4CB0C8E9-52EE-407E-B2BE-198ED7B14636}"/>
              </a:ext>
            </a:extLst>
          </p:cNvPr>
          <p:cNvSpPr>
            <a:spLocks noGrp="1"/>
          </p:cNvSpPr>
          <p:nvPr>
            <p:ph type="body" sz="quarter" idx="12"/>
          </p:nvPr>
        </p:nvSpPr>
        <p:spPr/>
        <p:txBody>
          <a:bodyPr/>
          <a:lstStyle/>
          <a:p>
            <a:endParaRPr lang="sv-SE" dirty="0"/>
          </a:p>
        </p:txBody>
      </p:sp>
      <p:sp>
        <p:nvSpPr>
          <p:cNvPr id="4" name="Platshållare för text 3">
            <a:extLst>
              <a:ext uri="{FF2B5EF4-FFF2-40B4-BE49-F238E27FC236}">
                <a16:creationId xmlns:a16="http://schemas.microsoft.com/office/drawing/2014/main" id="{DFE0BB8F-8086-4D82-93A5-7CEBE7676933}"/>
              </a:ext>
            </a:extLst>
          </p:cNvPr>
          <p:cNvSpPr>
            <a:spLocks noGrp="1"/>
          </p:cNvSpPr>
          <p:nvPr>
            <p:ph type="body" sz="quarter" idx="11"/>
          </p:nvPr>
        </p:nvSpPr>
        <p:spPr/>
        <p:txBody>
          <a:bodyPr>
            <a:normAutofit fontScale="25000" lnSpcReduction="20000"/>
          </a:bodyPr>
          <a:lstStyle/>
          <a:p>
            <a:r>
              <a:rPr lang="sv-SE" sz="6400" dirty="0"/>
              <a:t>Mycket av smittspridningen sker i dag på arbetsplatserna. </a:t>
            </a:r>
            <a:br>
              <a:rPr lang="sv-SE" sz="6400" dirty="0"/>
            </a:br>
            <a:endParaRPr lang="sv-SE" sz="6400" dirty="0"/>
          </a:p>
          <a:p>
            <a:r>
              <a:rPr lang="sv-SE" sz="6400" dirty="0"/>
              <a:t>Arbetsmarknadsminister Eva Nordmark, Arbetsmiljöverket och Folkhälsomyndigheten är eniga om att det är avgörande att arbetsgivarna följer de råd som finns och systematiskt arbetar förebyggande med att minska smittspridningen.</a:t>
            </a:r>
            <a:br>
              <a:rPr lang="sv-SE" sz="6400" dirty="0"/>
            </a:br>
            <a:endParaRPr lang="sv-SE" sz="6400" dirty="0"/>
          </a:p>
          <a:p>
            <a:r>
              <a:rPr lang="sv-SE" sz="6400" dirty="0"/>
              <a:t>Arbetsmarknadsministern, Arbetsmiljöverket och Folkhälsomyndigheten är också eniga om att det finns utrymme för förbättringar när det gäller arbetet med att minska smittspridningen på arbetsplatserna.</a:t>
            </a:r>
            <a:br>
              <a:rPr lang="sv-SE" sz="6400" dirty="0"/>
            </a:br>
            <a:endParaRPr lang="sv-SE" sz="6400" dirty="0"/>
          </a:p>
          <a:p>
            <a:r>
              <a:rPr lang="sv-SE" sz="6400" dirty="0"/>
              <a:t>Detta utrymme för förbättringar gäller både mellan medarbetare och kunder/brukare och mellan medarbetarna på arbetsplatsen.</a:t>
            </a:r>
          </a:p>
          <a:p>
            <a:r>
              <a:rPr lang="sv-SE" sz="6400" dirty="0"/>
              <a:t>I ljuset av detta har arbetsmarknadsministern bjudit in parterna på arbetsmarknaden till ett möte den 24 mars. Under mötet vill ministern diskutera behovet av ytterligare åtgärder för att minska smittspridningen på arbetsplatserna.</a:t>
            </a:r>
          </a:p>
          <a:p>
            <a:pPr>
              <a:lnSpc>
                <a:spcPct val="100000"/>
              </a:lnSpc>
              <a:spcBef>
                <a:spcPts val="0"/>
              </a:spcBef>
            </a:pPr>
            <a:endParaRPr lang="sv-SE" dirty="0"/>
          </a:p>
        </p:txBody>
      </p:sp>
      <p:sp>
        <p:nvSpPr>
          <p:cNvPr id="6" name="Platshållare för text 5">
            <a:extLst>
              <a:ext uri="{FF2B5EF4-FFF2-40B4-BE49-F238E27FC236}">
                <a16:creationId xmlns:a16="http://schemas.microsoft.com/office/drawing/2014/main" id="{5D67B822-90DD-4BFB-B503-C97873672675}"/>
              </a:ext>
            </a:extLst>
          </p:cNvPr>
          <p:cNvSpPr>
            <a:spLocks noGrp="1"/>
          </p:cNvSpPr>
          <p:nvPr>
            <p:ph type="body" sz="quarter" idx="17"/>
          </p:nvPr>
        </p:nvSpPr>
        <p:spPr/>
        <p:txBody>
          <a:bodyPr/>
          <a:lstStyle/>
          <a:p>
            <a:endParaRPr lang="sv-SE"/>
          </a:p>
        </p:txBody>
      </p:sp>
      <p:pic>
        <p:nvPicPr>
          <p:cNvPr id="14" name="Platshållare för bild 13" descr="En bild som visar inomhus, bord&#10;&#10;Automatiskt genererad beskrivning">
            <a:extLst>
              <a:ext uri="{FF2B5EF4-FFF2-40B4-BE49-F238E27FC236}">
                <a16:creationId xmlns:a16="http://schemas.microsoft.com/office/drawing/2014/main" id="{CF99F261-3E27-4495-A3C5-EB7D180D398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2005" r="35495"/>
          <a:stretch/>
        </p:blipFill>
        <p:spPr>
          <a:xfrm>
            <a:off x="6792000" y="0"/>
            <a:ext cx="5400000" cy="6858000"/>
          </a:xfrm>
        </p:spPr>
      </p:pic>
    </p:spTree>
    <p:extLst>
      <p:ext uri="{BB962C8B-B14F-4D97-AF65-F5344CB8AC3E}">
        <p14:creationId xmlns:p14="http://schemas.microsoft.com/office/powerpoint/2010/main" val="1108925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382F3-CD03-4D80-A8A6-1E1EB0BDB333}"/>
              </a:ext>
            </a:extLst>
          </p:cNvPr>
          <p:cNvSpPr>
            <a:spLocks noGrp="1"/>
          </p:cNvSpPr>
          <p:nvPr>
            <p:ph type="title"/>
          </p:nvPr>
        </p:nvSpPr>
        <p:spPr/>
        <p:txBody>
          <a:bodyPr/>
          <a:lstStyle/>
          <a:p>
            <a:r>
              <a:rPr lang="sv-SE" dirty="0"/>
              <a:t>Bakgrund</a:t>
            </a:r>
          </a:p>
        </p:txBody>
      </p:sp>
      <p:sp>
        <p:nvSpPr>
          <p:cNvPr id="3" name="Platshållare för text 2">
            <a:extLst>
              <a:ext uri="{FF2B5EF4-FFF2-40B4-BE49-F238E27FC236}">
                <a16:creationId xmlns:a16="http://schemas.microsoft.com/office/drawing/2014/main" id="{4CB0C8E9-52EE-407E-B2BE-198ED7B14636}"/>
              </a:ext>
            </a:extLst>
          </p:cNvPr>
          <p:cNvSpPr>
            <a:spLocks noGrp="1"/>
          </p:cNvSpPr>
          <p:nvPr>
            <p:ph type="body" sz="quarter" idx="12"/>
          </p:nvPr>
        </p:nvSpPr>
        <p:spPr/>
        <p:txBody>
          <a:bodyPr/>
          <a:lstStyle/>
          <a:p>
            <a:r>
              <a:rPr lang="sv-SE" dirty="0"/>
              <a:t>Fortsättning</a:t>
            </a:r>
          </a:p>
        </p:txBody>
      </p:sp>
      <p:sp>
        <p:nvSpPr>
          <p:cNvPr id="4" name="Platshållare för text 3">
            <a:extLst>
              <a:ext uri="{FF2B5EF4-FFF2-40B4-BE49-F238E27FC236}">
                <a16:creationId xmlns:a16="http://schemas.microsoft.com/office/drawing/2014/main" id="{DFE0BB8F-8086-4D82-93A5-7CEBE7676933}"/>
              </a:ext>
            </a:extLst>
          </p:cNvPr>
          <p:cNvSpPr>
            <a:spLocks noGrp="1"/>
          </p:cNvSpPr>
          <p:nvPr>
            <p:ph type="body" sz="quarter" idx="11"/>
          </p:nvPr>
        </p:nvSpPr>
        <p:spPr/>
        <p:txBody>
          <a:bodyPr>
            <a:normAutofit fontScale="25000" lnSpcReduction="20000"/>
          </a:bodyPr>
          <a:lstStyle/>
          <a:p>
            <a:pPr>
              <a:lnSpc>
                <a:spcPct val="100000"/>
              </a:lnSpc>
              <a:spcBef>
                <a:spcPts val="0"/>
              </a:spcBef>
            </a:pPr>
            <a:r>
              <a:rPr lang="sv-SE" sz="6400" dirty="0"/>
              <a:t>I april 2020 offentliggjorde Folkhälsomyndigheten fem allmänna råd riktade till arbetsplatserna i syfte att minska smittspridningen.</a:t>
            </a:r>
          </a:p>
          <a:p>
            <a:pPr>
              <a:lnSpc>
                <a:spcPct val="100000"/>
              </a:lnSpc>
              <a:spcBef>
                <a:spcPts val="0"/>
              </a:spcBef>
            </a:pPr>
            <a:endParaRPr lang="sv-SE" sz="6400" dirty="0"/>
          </a:p>
          <a:p>
            <a:pPr>
              <a:lnSpc>
                <a:spcPct val="100000"/>
              </a:lnSpc>
              <a:spcBef>
                <a:spcPts val="0"/>
              </a:spcBef>
            </a:pPr>
            <a:r>
              <a:rPr lang="sv-SE" sz="6400" dirty="0"/>
              <a:t>Tillsammans med de allmänna råd som gäller alla verksamheter i Sverige, har Akavia sammanställt åtta särskilt relevanta råd för arbetslivet.</a:t>
            </a:r>
          </a:p>
          <a:p>
            <a:pPr>
              <a:lnSpc>
                <a:spcPct val="100000"/>
              </a:lnSpc>
              <a:spcBef>
                <a:spcPts val="0"/>
              </a:spcBef>
            </a:pPr>
            <a:endParaRPr lang="sv-SE" sz="6400" dirty="0"/>
          </a:p>
          <a:p>
            <a:pPr>
              <a:lnSpc>
                <a:spcPct val="100000"/>
              </a:lnSpc>
              <a:spcBef>
                <a:spcPts val="0"/>
              </a:spcBef>
            </a:pPr>
            <a:r>
              <a:rPr lang="sv-SE" sz="6400" dirty="0"/>
              <a:t>I syfte att följa utvecklingen över tid har Akavia följt upp i vilken utsträckning som medarbetare anser att deras arbetsgivare efterlever de åtta råden.</a:t>
            </a:r>
          </a:p>
          <a:p>
            <a:pPr marL="0" indent="0">
              <a:lnSpc>
                <a:spcPct val="100000"/>
              </a:lnSpc>
              <a:spcBef>
                <a:spcPts val="0"/>
              </a:spcBef>
              <a:buNone/>
            </a:pPr>
            <a:endParaRPr lang="sv-SE" sz="6400" dirty="0"/>
          </a:p>
          <a:p>
            <a:pPr>
              <a:lnSpc>
                <a:spcPct val="100000"/>
              </a:lnSpc>
              <a:spcBef>
                <a:spcPts val="0"/>
              </a:spcBef>
            </a:pPr>
            <a:r>
              <a:rPr lang="sv-SE" sz="6400" dirty="0"/>
              <a:t>Därför har vi har låtit Novus genomföra två undersökningar riktade till Sveriges yrkesverksamma befolkning – en som låg i fält i skarven sep/okt och en i skarven jan/feb.</a:t>
            </a:r>
          </a:p>
          <a:p>
            <a:pPr>
              <a:lnSpc>
                <a:spcPct val="100000"/>
              </a:lnSpc>
              <a:spcBef>
                <a:spcPts val="0"/>
              </a:spcBef>
            </a:pPr>
            <a:endParaRPr lang="sv-SE" sz="6400" dirty="0"/>
          </a:p>
          <a:p>
            <a:pPr>
              <a:lnSpc>
                <a:spcPct val="100000"/>
              </a:lnSpc>
              <a:spcBef>
                <a:spcPts val="0"/>
              </a:spcBef>
            </a:pPr>
            <a:r>
              <a:rPr lang="sv-SE" sz="6400" dirty="0"/>
              <a:t>Resultaten från dessa två undersökningar presenteras i den här rapporten. Särskilt fokus riktas mot skillnaden i efterlevnad mellan sektorer.</a:t>
            </a:r>
          </a:p>
          <a:p>
            <a:pPr>
              <a:lnSpc>
                <a:spcPct val="100000"/>
              </a:lnSpc>
              <a:spcBef>
                <a:spcPts val="0"/>
              </a:spcBef>
            </a:pPr>
            <a:endParaRPr lang="sv-SE" dirty="0"/>
          </a:p>
        </p:txBody>
      </p:sp>
      <p:sp>
        <p:nvSpPr>
          <p:cNvPr id="6" name="Platshållare för text 5">
            <a:extLst>
              <a:ext uri="{FF2B5EF4-FFF2-40B4-BE49-F238E27FC236}">
                <a16:creationId xmlns:a16="http://schemas.microsoft.com/office/drawing/2014/main" id="{5D67B822-90DD-4BFB-B503-C97873672675}"/>
              </a:ext>
            </a:extLst>
          </p:cNvPr>
          <p:cNvSpPr>
            <a:spLocks noGrp="1"/>
          </p:cNvSpPr>
          <p:nvPr>
            <p:ph type="body" sz="quarter" idx="17"/>
          </p:nvPr>
        </p:nvSpPr>
        <p:spPr/>
        <p:txBody>
          <a:bodyPr/>
          <a:lstStyle/>
          <a:p>
            <a:endParaRPr lang="sv-SE"/>
          </a:p>
        </p:txBody>
      </p:sp>
      <p:pic>
        <p:nvPicPr>
          <p:cNvPr id="9" name="Platshållare för bild 8" descr="En bild som visar tårta, blomma, dekorerat, växt&#10;&#10;Automatiskt genererad beskrivning">
            <a:extLst>
              <a:ext uri="{FF2B5EF4-FFF2-40B4-BE49-F238E27FC236}">
                <a16:creationId xmlns:a16="http://schemas.microsoft.com/office/drawing/2014/main" id="{DEB1D74F-231B-41FC-99C8-31D4733C98E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373" r="38171"/>
          <a:stretch/>
        </p:blipFill>
        <p:spPr>
          <a:xfrm>
            <a:off x="6792000" y="0"/>
            <a:ext cx="5400000" cy="6858000"/>
          </a:xfrm>
        </p:spPr>
      </p:pic>
    </p:spTree>
    <p:extLst>
      <p:ext uri="{BB962C8B-B14F-4D97-AF65-F5344CB8AC3E}">
        <p14:creationId xmlns:p14="http://schemas.microsoft.com/office/powerpoint/2010/main" val="313607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0383717A-25CF-41C6-9E09-812789288CAC}"/>
              </a:ext>
            </a:extLst>
          </p:cNvPr>
          <p:cNvSpPr>
            <a:spLocks noGrp="1"/>
          </p:cNvSpPr>
          <p:nvPr>
            <p:ph type="title"/>
          </p:nvPr>
        </p:nvSpPr>
        <p:spPr>
          <a:xfrm>
            <a:off x="6096001" y="407201"/>
            <a:ext cx="5730874" cy="504825"/>
          </a:xfrm>
        </p:spPr>
        <p:txBody>
          <a:bodyPr anchor="t">
            <a:normAutofit/>
          </a:bodyPr>
          <a:lstStyle/>
          <a:p>
            <a:r>
              <a:rPr lang="sv-SE" sz="3400"/>
              <a:t>Om undersökningarna</a:t>
            </a:r>
          </a:p>
        </p:txBody>
      </p:sp>
      <p:sp>
        <p:nvSpPr>
          <p:cNvPr id="12" name="Platshållare för text 11">
            <a:extLst>
              <a:ext uri="{FF2B5EF4-FFF2-40B4-BE49-F238E27FC236}">
                <a16:creationId xmlns:a16="http://schemas.microsoft.com/office/drawing/2014/main" id="{CB4E6FCB-CC86-40BE-B4C1-B60C5058289D}"/>
              </a:ext>
            </a:extLst>
          </p:cNvPr>
          <p:cNvSpPr>
            <a:spLocks noGrp="1"/>
          </p:cNvSpPr>
          <p:nvPr>
            <p:ph type="body" sz="quarter" idx="11"/>
          </p:nvPr>
        </p:nvSpPr>
        <p:spPr>
          <a:xfrm>
            <a:off x="6021493" y="1657349"/>
            <a:ext cx="5730874" cy="3543300"/>
          </a:xfrm>
        </p:spPr>
        <p:txBody>
          <a:bodyPr>
            <a:normAutofit fontScale="85000" lnSpcReduction="10000"/>
          </a:bodyPr>
          <a:lstStyle/>
          <a:p>
            <a:r>
              <a:rPr lang="en-US" sz="2000" dirty="0" err="1"/>
              <a:t>Undersökning</a:t>
            </a:r>
            <a:r>
              <a:rPr lang="en-US" sz="2000" dirty="0"/>
              <a:t> 1</a:t>
            </a:r>
            <a:br>
              <a:rPr lang="en-US" sz="1800" dirty="0"/>
            </a:br>
            <a:r>
              <a:rPr lang="en-US" sz="1800" dirty="0" err="1"/>
              <a:t>Undersökningen</a:t>
            </a:r>
            <a:r>
              <a:rPr lang="en-US" sz="1800" dirty="0"/>
              <a:t> </a:t>
            </a:r>
            <a:r>
              <a:rPr lang="en-US" sz="1800" dirty="0" err="1"/>
              <a:t>riktades</a:t>
            </a:r>
            <a:r>
              <a:rPr lang="en-US" sz="1800" dirty="0"/>
              <a:t> till </a:t>
            </a:r>
            <a:r>
              <a:rPr lang="en-US" sz="1800" dirty="0" err="1"/>
              <a:t>yrkesverksamma</a:t>
            </a:r>
            <a:r>
              <a:rPr lang="en-US" sz="1800" dirty="0"/>
              <a:t> </a:t>
            </a:r>
            <a:r>
              <a:rPr lang="en-US" sz="1800" dirty="0" err="1"/>
              <a:t>personer</a:t>
            </a:r>
            <a:r>
              <a:rPr lang="en-US" sz="1800" dirty="0"/>
              <a:t> i </a:t>
            </a:r>
            <a:r>
              <a:rPr lang="en-US" sz="1800" dirty="0" err="1"/>
              <a:t>åldern</a:t>
            </a:r>
            <a:r>
              <a:rPr lang="en-US" sz="1800" dirty="0"/>
              <a:t> 18-65 </a:t>
            </a:r>
            <a:r>
              <a:rPr lang="en-US" sz="1800" dirty="0" err="1"/>
              <a:t>år</a:t>
            </a:r>
            <a:r>
              <a:rPr lang="en-US" sz="1800" dirty="0"/>
              <a:t>. </a:t>
            </a:r>
            <a:r>
              <a:rPr lang="en-US" sz="1800" dirty="0" err="1"/>
              <a:t>Fältperioden</a:t>
            </a:r>
            <a:r>
              <a:rPr lang="en-US" sz="1800" dirty="0"/>
              <a:t> var 23/9-13/10 2020. 1125 </a:t>
            </a:r>
            <a:r>
              <a:rPr lang="en-US" sz="1800" dirty="0" err="1"/>
              <a:t>intervjuer</a:t>
            </a:r>
            <a:r>
              <a:rPr lang="en-US" sz="1800" dirty="0"/>
              <a:t> </a:t>
            </a:r>
            <a:r>
              <a:rPr lang="en-US" sz="1800" dirty="0" err="1"/>
              <a:t>genomfördes</a:t>
            </a:r>
            <a:r>
              <a:rPr lang="en-US" sz="1800" dirty="0"/>
              <a:t> via </a:t>
            </a:r>
            <a:r>
              <a:rPr lang="en-US" sz="1800" dirty="0" err="1"/>
              <a:t>webbintervjuer</a:t>
            </a:r>
            <a:r>
              <a:rPr lang="en-US" sz="1800" dirty="0"/>
              <a:t>. </a:t>
            </a:r>
            <a:r>
              <a:rPr lang="en-US" sz="1800" dirty="0" err="1"/>
              <a:t>Urvalet</a:t>
            </a:r>
            <a:r>
              <a:rPr lang="en-US" sz="1800" dirty="0"/>
              <a:t> av </a:t>
            </a:r>
            <a:r>
              <a:rPr lang="en-US" sz="1800" dirty="0" err="1"/>
              <a:t>individer</a:t>
            </a:r>
            <a:r>
              <a:rPr lang="en-US" sz="1800" dirty="0"/>
              <a:t> </a:t>
            </a:r>
            <a:r>
              <a:rPr lang="en-US" sz="1800" dirty="0" err="1"/>
              <a:t>drogs</a:t>
            </a:r>
            <a:r>
              <a:rPr lang="en-US" sz="1800" dirty="0"/>
              <a:t> </a:t>
            </a:r>
            <a:r>
              <a:rPr lang="en-US" sz="1800" dirty="0" err="1"/>
              <a:t>slumpmässigt</a:t>
            </a:r>
            <a:r>
              <a:rPr lang="en-US" sz="1800" dirty="0"/>
              <a:t> </a:t>
            </a:r>
            <a:r>
              <a:rPr lang="en-US" sz="1800" dirty="0" err="1"/>
              <a:t>ur</a:t>
            </a:r>
            <a:r>
              <a:rPr lang="en-US" sz="1800" dirty="0"/>
              <a:t> Novus </a:t>
            </a:r>
            <a:r>
              <a:rPr lang="en-US" sz="1800" dirty="0" err="1"/>
              <a:t>Sverigepanel</a:t>
            </a:r>
            <a:r>
              <a:rPr lang="en-US" sz="1800" dirty="0"/>
              <a:t>. </a:t>
            </a:r>
            <a:r>
              <a:rPr lang="en-US" sz="1800" dirty="0" err="1"/>
              <a:t>Svarsfrekvensen</a:t>
            </a:r>
            <a:r>
              <a:rPr lang="en-US" sz="1800" dirty="0"/>
              <a:t> var 63%. </a:t>
            </a:r>
            <a:r>
              <a:rPr lang="en-US" sz="1800" dirty="0" err="1"/>
              <a:t>Undersökningens</a:t>
            </a:r>
            <a:r>
              <a:rPr lang="en-US" sz="1800" dirty="0"/>
              <a:t> </a:t>
            </a:r>
            <a:r>
              <a:rPr lang="en-US" sz="1800" dirty="0" err="1"/>
              <a:t>resultat</a:t>
            </a:r>
            <a:r>
              <a:rPr lang="en-US" sz="1800" dirty="0"/>
              <a:t> </a:t>
            </a:r>
            <a:r>
              <a:rPr lang="en-US" sz="1800" dirty="0" err="1"/>
              <a:t>är</a:t>
            </a:r>
            <a:r>
              <a:rPr lang="en-US" sz="1800" dirty="0"/>
              <a:t> </a:t>
            </a:r>
            <a:r>
              <a:rPr lang="en-US" sz="1800" dirty="0" err="1"/>
              <a:t>representativt</a:t>
            </a:r>
            <a:r>
              <a:rPr lang="en-US" sz="1800" dirty="0"/>
              <a:t> </a:t>
            </a:r>
            <a:r>
              <a:rPr lang="en-US" sz="1800" dirty="0" err="1"/>
              <a:t>för</a:t>
            </a:r>
            <a:r>
              <a:rPr lang="en-US" sz="1800" dirty="0"/>
              <a:t> </a:t>
            </a:r>
            <a:r>
              <a:rPr lang="en-US" sz="1800" dirty="0" err="1"/>
              <a:t>hela</a:t>
            </a:r>
            <a:r>
              <a:rPr lang="en-US" sz="1800" dirty="0"/>
              <a:t> </a:t>
            </a:r>
            <a:r>
              <a:rPr lang="en-US" sz="1800" dirty="0" err="1"/>
              <a:t>gruppen</a:t>
            </a:r>
            <a:r>
              <a:rPr lang="en-US" sz="1800" dirty="0"/>
              <a:t> </a:t>
            </a:r>
            <a:r>
              <a:rPr lang="en-US" sz="1800" dirty="0" err="1"/>
              <a:t>yrkesverksamma</a:t>
            </a:r>
            <a:r>
              <a:rPr lang="en-US" sz="1800" dirty="0"/>
              <a:t> i Sverige.</a:t>
            </a:r>
          </a:p>
          <a:p>
            <a:pPr marL="0" indent="0">
              <a:buNone/>
            </a:pPr>
            <a:r>
              <a:rPr lang="en-US" sz="1800" dirty="0"/>
              <a:t> </a:t>
            </a:r>
          </a:p>
          <a:p>
            <a:r>
              <a:rPr lang="en-US" sz="2000" dirty="0" err="1"/>
              <a:t>Undersökning</a:t>
            </a:r>
            <a:r>
              <a:rPr lang="en-US" sz="2000" dirty="0"/>
              <a:t> 2</a:t>
            </a:r>
            <a:br>
              <a:rPr lang="en-US" sz="1800" dirty="0"/>
            </a:br>
            <a:r>
              <a:rPr lang="en-US" sz="1800" dirty="0" err="1"/>
              <a:t>Undersökningen</a:t>
            </a:r>
            <a:r>
              <a:rPr lang="en-US" sz="1800" dirty="0"/>
              <a:t> </a:t>
            </a:r>
            <a:r>
              <a:rPr lang="en-US" sz="1800" dirty="0" err="1"/>
              <a:t>riktades</a:t>
            </a:r>
            <a:r>
              <a:rPr lang="en-US" sz="1800" dirty="0"/>
              <a:t> till </a:t>
            </a:r>
            <a:r>
              <a:rPr lang="en-US" sz="1800" dirty="0" err="1"/>
              <a:t>yrkesverksamma</a:t>
            </a:r>
            <a:r>
              <a:rPr lang="en-US" sz="1800" dirty="0"/>
              <a:t> </a:t>
            </a:r>
            <a:r>
              <a:rPr lang="en-US" sz="1800" dirty="0" err="1"/>
              <a:t>personer</a:t>
            </a:r>
            <a:r>
              <a:rPr lang="en-US" sz="1800" dirty="0"/>
              <a:t> i </a:t>
            </a:r>
            <a:r>
              <a:rPr lang="en-US" sz="1800" dirty="0" err="1"/>
              <a:t>åldern</a:t>
            </a:r>
            <a:r>
              <a:rPr lang="en-US" sz="1800" dirty="0"/>
              <a:t> 18-65 </a:t>
            </a:r>
            <a:r>
              <a:rPr lang="en-US" sz="1800" dirty="0" err="1"/>
              <a:t>år</a:t>
            </a:r>
            <a:r>
              <a:rPr lang="en-US" sz="1800" dirty="0"/>
              <a:t>. </a:t>
            </a:r>
            <a:r>
              <a:rPr lang="en-US" sz="1800" dirty="0" err="1"/>
              <a:t>Fältperioden</a:t>
            </a:r>
            <a:r>
              <a:rPr lang="en-US" sz="1800" dirty="0"/>
              <a:t> var 22/1-4/2 2021. 1180 </a:t>
            </a:r>
            <a:r>
              <a:rPr lang="en-US" sz="1800" dirty="0" err="1"/>
              <a:t>intervjuer</a:t>
            </a:r>
            <a:r>
              <a:rPr lang="en-US" sz="1800" dirty="0"/>
              <a:t> </a:t>
            </a:r>
            <a:r>
              <a:rPr lang="en-US" sz="1800" dirty="0" err="1"/>
              <a:t>genomfördes</a:t>
            </a:r>
            <a:r>
              <a:rPr lang="en-US" sz="1800" dirty="0"/>
              <a:t> via </a:t>
            </a:r>
            <a:r>
              <a:rPr lang="en-US" sz="1800" dirty="0" err="1"/>
              <a:t>webbintervjuer</a:t>
            </a:r>
            <a:r>
              <a:rPr lang="en-US" sz="1800" dirty="0"/>
              <a:t>. </a:t>
            </a:r>
            <a:r>
              <a:rPr lang="en-US" sz="1800" dirty="0" err="1"/>
              <a:t>Urvalet</a:t>
            </a:r>
            <a:r>
              <a:rPr lang="en-US" sz="1800" dirty="0"/>
              <a:t> av </a:t>
            </a:r>
            <a:r>
              <a:rPr lang="en-US" sz="1800" dirty="0" err="1"/>
              <a:t>individer</a:t>
            </a:r>
            <a:r>
              <a:rPr lang="en-US" sz="1800" dirty="0"/>
              <a:t> </a:t>
            </a:r>
            <a:r>
              <a:rPr lang="en-US" sz="1800" dirty="0" err="1"/>
              <a:t>drogs</a:t>
            </a:r>
            <a:r>
              <a:rPr lang="en-US" sz="1800" dirty="0"/>
              <a:t> </a:t>
            </a:r>
            <a:r>
              <a:rPr lang="en-US" sz="1800" dirty="0" err="1"/>
              <a:t>slumpmässigt</a:t>
            </a:r>
            <a:r>
              <a:rPr lang="en-US" sz="1800" dirty="0"/>
              <a:t> </a:t>
            </a:r>
            <a:r>
              <a:rPr lang="en-US" sz="1800" dirty="0" err="1"/>
              <a:t>ur</a:t>
            </a:r>
            <a:r>
              <a:rPr lang="en-US" sz="1800" dirty="0"/>
              <a:t> Novus </a:t>
            </a:r>
            <a:r>
              <a:rPr lang="en-US" sz="1800" dirty="0" err="1"/>
              <a:t>Sverigepanel</a:t>
            </a:r>
            <a:r>
              <a:rPr lang="en-US" sz="1800" dirty="0"/>
              <a:t>. </a:t>
            </a:r>
            <a:r>
              <a:rPr lang="en-US" sz="1800" dirty="0" err="1"/>
              <a:t>Svarsfrekvensen</a:t>
            </a:r>
            <a:r>
              <a:rPr lang="en-US" sz="1800" dirty="0"/>
              <a:t> var 64%. </a:t>
            </a:r>
            <a:r>
              <a:rPr lang="en-US" sz="1800" dirty="0" err="1"/>
              <a:t>Undersökningens</a:t>
            </a:r>
            <a:r>
              <a:rPr lang="en-US" sz="1800" dirty="0"/>
              <a:t> </a:t>
            </a:r>
            <a:r>
              <a:rPr lang="en-US" sz="1800" dirty="0" err="1"/>
              <a:t>resultat</a:t>
            </a:r>
            <a:r>
              <a:rPr lang="en-US" sz="1800" dirty="0"/>
              <a:t> </a:t>
            </a:r>
            <a:r>
              <a:rPr lang="en-US" sz="1800" dirty="0" err="1"/>
              <a:t>är</a:t>
            </a:r>
            <a:r>
              <a:rPr lang="en-US" sz="1800" dirty="0"/>
              <a:t> </a:t>
            </a:r>
            <a:r>
              <a:rPr lang="en-US" sz="1800" dirty="0" err="1"/>
              <a:t>representativt</a:t>
            </a:r>
            <a:r>
              <a:rPr lang="en-US" sz="1800" dirty="0"/>
              <a:t> </a:t>
            </a:r>
            <a:r>
              <a:rPr lang="en-US" sz="1800" dirty="0" err="1"/>
              <a:t>för</a:t>
            </a:r>
            <a:r>
              <a:rPr lang="en-US" sz="1800" dirty="0"/>
              <a:t> </a:t>
            </a:r>
            <a:r>
              <a:rPr lang="en-US" sz="1800" dirty="0" err="1"/>
              <a:t>hela</a:t>
            </a:r>
            <a:r>
              <a:rPr lang="en-US" sz="1800" dirty="0"/>
              <a:t> </a:t>
            </a:r>
            <a:r>
              <a:rPr lang="en-US" sz="1800" dirty="0" err="1"/>
              <a:t>gruppen</a:t>
            </a:r>
            <a:r>
              <a:rPr lang="en-US" sz="1800" dirty="0"/>
              <a:t> </a:t>
            </a:r>
            <a:r>
              <a:rPr lang="en-US" sz="1800" dirty="0" err="1"/>
              <a:t>yrkesverksamma</a:t>
            </a:r>
            <a:r>
              <a:rPr lang="en-US" sz="1800" dirty="0"/>
              <a:t> i Sverige.</a:t>
            </a:r>
          </a:p>
          <a:p>
            <a:endParaRPr lang="sv-SE" sz="1500" dirty="0"/>
          </a:p>
        </p:txBody>
      </p:sp>
      <p:pic>
        <p:nvPicPr>
          <p:cNvPr id="15" name="Platshållare för bild 11" descr="En bild som visar byggnad, bro, tak&#10;&#10;Automatiskt genererad beskrivning">
            <a:extLst>
              <a:ext uri="{FF2B5EF4-FFF2-40B4-BE49-F238E27FC236}">
                <a16:creationId xmlns:a16="http://schemas.microsoft.com/office/drawing/2014/main" id="{FA882FF8-E4DB-44A5-BFC7-0D699DB252DA}"/>
              </a:ext>
            </a:extLst>
          </p:cNvPr>
          <p:cNvPicPr>
            <a:picLocks noChangeAspect="1"/>
          </p:cNvPicPr>
          <p:nvPr/>
        </p:nvPicPr>
        <p:blipFill rotWithShape="1">
          <a:blip r:embed="rId2">
            <a:extLst>
              <a:ext uri="{28A0092B-C50C-407E-A947-70E740481C1C}">
                <a14:useLocalDpi xmlns:a14="http://schemas.microsoft.com/office/drawing/2010/main" val="0"/>
              </a:ext>
            </a:extLst>
          </a:blip>
          <a:srcRect l="39306" r="8135" b="-2"/>
          <a:stretch/>
        </p:blipFill>
        <p:spPr>
          <a:xfrm>
            <a:off x="20" y="-1"/>
            <a:ext cx="5399980" cy="6858000"/>
          </a:xfrm>
          <a:prstGeom prst="rect">
            <a:avLst/>
          </a:prstGeom>
          <a:noFill/>
        </p:spPr>
      </p:pic>
      <p:sp>
        <p:nvSpPr>
          <p:cNvPr id="23" name="Rektangel 22">
            <a:extLst>
              <a:ext uri="{FF2B5EF4-FFF2-40B4-BE49-F238E27FC236}">
                <a16:creationId xmlns:a16="http://schemas.microsoft.com/office/drawing/2014/main" id="{CA937EBE-91A0-4A05-85CD-76C50C379E8D}"/>
              </a:ext>
            </a:extLst>
          </p:cNvPr>
          <p:cNvSpPr/>
          <p:nvPr/>
        </p:nvSpPr>
        <p:spPr>
          <a:xfrm>
            <a:off x="6482080" y="5084198"/>
            <a:ext cx="4084320" cy="861774"/>
          </a:xfrm>
          <a:prstGeom prst="rect">
            <a:avLst/>
          </a:prstGeom>
          <a:ln>
            <a:solidFill>
              <a:schemeClr val="tx2"/>
            </a:solidFill>
          </a:ln>
        </p:spPr>
        <p:txBody>
          <a:bodyPr wrap="square">
            <a:spAutoFit/>
          </a:bodyPr>
          <a:lstStyle/>
          <a:p>
            <a:r>
              <a:rPr lang="sv-SE" sz="1000" dirty="0"/>
              <a:t>Vi vill komma så nära våra medlemsgruppers hemarbete som möjligt. Därför fokuserar vi i den här rapporten på den grupp respondenter i de två undersökningarna som är akademiker eller annan tjänsteman, men som inte arbetar i vårdsektorn. I höstens undersökning innebär det 666 och i vinterns undersökning 653 yrkesverksamma.</a:t>
            </a:r>
          </a:p>
        </p:txBody>
      </p:sp>
      <p:pic>
        <p:nvPicPr>
          <p:cNvPr id="29" name="Platshållare för bild 28" descr="En bild som visar golv, möbler, stol, inomhus&#10;&#10;Automatiskt genererad beskrivning">
            <a:extLst>
              <a:ext uri="{FF2B5EF4-FFF2-40B4-BE49-F238E27FC236}">
                <a16:creationId xmlns:a16="http://schemas.microsoft.com/office/drawing/2014/main" id="{69646737-04F1-4D8D-A571-A32C3BD2BE4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0184" r="37315"/>
          <a:stretch/>
        </p:blipFill>
        <p:spPr>
          <a:xfrm>
            <a:off x="0" y="-1"/>
            <a:ext cx="5400000" cy="6858000"/>
          </a:xfrm>
        </p:spPr>
      </p:pic>
    </p:spTree>
    <p:extLst>
      <p:ext uri="{BB962C8B-B14F-4D97-AF65-F5344CB8AC3E}">
        <p14:creationId xmlns:p14="http://schemas.microsoft.com/office/powerpoint/2010/main" val="237929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2E8C54-3538-4D11-9CF4-2B567C53904B}"/>
              </a:ext>
            </a:extLst>
          </p:cNvPr>
          <p:cNvSpPr>
            <a:spLocks noGrp="1"/>
          </p:cNvSpPr>
          <p:nvPr>
            <p:ph type="title"/>
          </p:nvPr>
        </p:nvSpPr>
        <p:spPr/>
        <p:txBody>
          <a:bodyPr/>
          <a:lstStyle/>
          <a:p>
            <a:r>
              <a:rPr lang="sv-SE" dirty="0"/>
              <a:t>Frågeställning</a:t>
            </a:r>
          </a:p>
        </p:txBody>
      </p:sp>
      <p:sp>
        <p:nvSpPr>
          <p:cNvPr id="3" name="Platshållare för text 2">
            <a:extLst>
              <a:ext uri="{FF2B5EF4-FFF2-40B4-BE49-F238E27FC236}">
                <a16:creationId xmlns:a16="http://schemas.microsoft.com/office/drawing/2014/main" id="{74A4B110-D5B6-4DEB-BEC2-C1F57CB5E500}"/>
              </a:ext>
            </a:extLst>
          </p:cNvPr>
          <p:cNvSpPr>
            <a:spLocks noGrp="1"/>
          </p:cNvSpPr>
          <p:nvPr>
            <p:ph type="body" sz="quarter" idx="12"/>
          </p:nvPr>
        </p:nvSpPr>
        <p:spPr/>
        <p:txBody>
          <a:bodyPr/>
          <a:lstStyle/>
          <a:p>
            <a:r>
              <a:rPr lang="sv-SE" dirty="0"/>
              <a:t>Följande fråga användes i båda undersökningarna</a:t>
            </a:r>
          </a:p>
        </p:txBody>
      </p:sp>
      <p:sp>
        <p:nvSpPr>
          <p:cNvPr id="4" name="Platshållare för innehåll 3">
            <a:extLst>
              <a:ext uri="{FF2B5EF4-FFF2-40B4-BE49-F238E27FC236}">
                <a16:creationId xmlns:a16="http://schemas.microsoft.com/office/drawing/2014/main" id="{8B85EC73-BED9-4270-9F92-0AE43D989729}"/>
              </a:ext>
            </a:extLst>
          </p:cNvPr>
          <p:cNvSpPr>
            <a:spLocks noGrp="1"/>
          </p:cNvSpPr>
          <p:nvPr>
            <p:ph sz="quarter" idx="27"/>
          </p:nvPr>
        </p:nvSpPr>
        <p:spPr/>
        <p:txBody>
          <a:bodyPr/>
          <a:lstStyle/>
          <a:p>
            <a:pPr marL="0" indent="0">
              <a:buNone/>
            </a:pPr>
            <a:r>
              <a:rPr lang="sv-SE" sz="2400" i="1" dirty="0"/>
              <a:t>I vilken utsträckning anser du att respektive allmänt råd (se lista nedan) efterlevs av din arbetsgivare?</a:t>
            </a:r>
            <a:r>
              <a:rPr lang="sv-SE" sz="2400" b="1" i="1" dirty="0"/>
              <a:t> </a:t>
            </a:r>
          </a:p>
          <a:p>
            <a:pPr marL="0" indent="0">
              <a:buNone/>
            </a:pPr>
            <a:r>
              <a:rPr lang="sv-SE" sz="1600" b="1" i="1"/>
              <a:t>(</a:t>
            </a:r>
            <a:r>
              <a:rPr lang="sv-SE" sz="1600"/>
              <a:t>Fyra </a:t>
            </a:r>
            <a:r>
              <a:rPr lang="sv-SE" sz="1600" dirty="0"/>
              <a:t>svarsalternativ ges: (1) i mycket hög utsträckning, </a:t>
            </a:r>
            <a:r>
              <a:rPr lang="sv-SE" sz="1600"/>
              <a:t>(2) </a:t>
            </a:r>
            <a:r>
              <a:rPr lang="sv-SE" sz="1600" dirty="0"/>
              <a:t>i hög utsträckning, (3) i låg utsträckning och (4) i mycket låg utsträckning eller inte alls.)</a:t>
            </a:r>
            <a:br>
              <a:rPr lang="sv-SE" sz="2400" b="1" dirty="0"/>
            </a:br>
            <a:endParaRPr lang="sv-SE" sz="2400" b="1" dirty="0"/>
          </a:p>
          <a:p>
            <a:pPr marL="400050" indent="-400050">
              <a:buFont typeface="+mj-lt"/>
              <a:buAutoNum type="romanLcPeriod"/>
            </a:pPr>
            <a:r>
              <a:rPr lang="sv-SE" sz="1600" dirty="0"/>
              <a:t>Sprida information om covid-19 och hur arbetsgivaren begränsar smittspridningen.</a:t>
            </a:r>
          </a:p>
          <a:p>
            <a:pPr marL="400050" indent="-400050">
              <a:buFont typeface="+mj-lt"/>
              <a:buAutoNum type="romanLcPeriod"/>
            </a:pPr>
            <a:r>
              <a:rPr lang="sv-SE" sz="1600" dirty="0"/>
              <a:t>Sittplatser glesas ut.</a:t>
            </a:r>
          </a:p>
          <a:p>
            <a:pPr marL="400050" indent="-400050">
              <a:buFont typeface="+mj-lt"/>
              <a:buAutoNum type="romanLcPeriod"/>
            </a:pPr>
            <a:r>
              <a:rPr lang="sv-SE" sz="1600" dirty="0"/>
              <a:t>Medarbetarna kan regelbundet tvätta händerna eller annars använda handsprit.</a:t>
            </a:r>
          </a:p>
          <a:p>
            <a:pPr marL="400050" indent="-400050">
              <a:buFont typeface="+mj-lt"/>
              <a:buAutoNum type="romanLcPeriod"/>
            </a:pPr>
            <a:r>
              <a:rPr lang="sv-SE" sz="1600" dirty="0"/>
              <a:t>Medarbetarna arbetar hemifrån.</a:t>
            </a:r>
          </a:p>
          <a:p>
            <a:pPr marL="400050" indent="-400050">
              <a:buFont typeface="+mj-lt"/>
              <a:buAutoNum type="romanLcPeriod"/>
            </a:pPr>
            <a:r>
              <a:rPr lang="sv-SE" sz="1600" dirty="0"/>
              <a:t>Möten hålls digitalt.</a:t>
            </a:r>
          </a:p>
          <a:p>
            <a:pPr marL="400050" indent="-400050">
              <a:buFont typeface="+mj-lt"/>
              <a:buAutoNum type="romanLcPeriod"/>
            </a:pPr>
            <a:r>
              <a:rPr lang="sv-SE" sz="1600" dirty="0"/>
              <a:t>Resor undviks.</a:t>
            </a:r>
          </a:p>
          <a:p>
            <a:pPr marL="400050" indent="-400050">
              <a:buFont typeface="+mj-lt"/>
              <a:buAutoNum type="romanLcPeriod"/>
            </a:pPr>
            <a:r>
              <a:rPr lang="sv-SE" sz="1600" dirty="0"/>
              <a:t>Arbetstiderna anpassas för att undvika rusningstrafik.</a:t>
            </a:r>
          </a:p>
          <a:p>
            <a:pPr marL="400050" indent="-400050">
              <a:buFont typeface="+mj-lt"/>
              <a:buAutoNum type="romanLcPeriod"/>
            </a:pPr>
            <a:r>
              <a:rPr lang="sv-SE" sz="1600" dirty="0"/>
              <a:t>Grupper med flera medarbetare undviks, särskilt i trånga utrymmen.</a:t>
            </a:r>
          </a:p>
          <a:p>
            <a:pPr lvl="1"/>
            <a:endParaRPr lang="sv-SE" i="1" dirty="0"/>
          </a:p>
        </p:txBody>
      </p:sp>
    </p:spTree>
    <p:extLst>
      <p:ext uri="{BB962C8B-B14F-4D97-AF65-F5344CB8AC3E}">
        <p14:creationId xmlns:p14="http://schemas.microsoft.com/office/powerpoint/2010/main" val="274047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4404E38-FDF8-4FE3-9C1F-25EE2531FCFA}"/>
              </a:ext>
            </a:extLst>
          </p:cNvPr>
          <p:cNvGraphicFramePr>
            <a:graphicFrameLocks/>
          </p:cNvGraphicFramePr>
          <p:nvPr>
            <p:extLst>
              <p:ext uri="{D42A27DB-BD31-4B8C-83A1-F6EECF244321}">
                <p14:modId xmlns:p14="http://schemas.microsoft.com/office/powerpoint/2010/main" val="2269240605"/>
              </p:ext>
            </p:extLst>
          </p:nvPr>
        </p:nvGraphicFramePr>
        <p:xfrm>
          <a:off x="1241570" y="1740747"/>
          <a:ext cx="9269835" cy="492011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6AA642CE-67A5-4287-8405-8479E374F7BE}"/>
              </a:ext>
            </a:extLst>
          </p:cNvPr>
          <p:cNvSpPr txBox="1"/>
          <p:nvPr/>
        </p:nvSpPr>
        <p:spPr>
          <a:xfrm>
            <a:off x="693985" y="312290"/>
            <a:ext cx="10595295" cy="830997"/>
          </a:xfrm>
          <a:prstGeom prst="rect">
            <a:avLst/>
          </a:prstGeom>
          <a:noFill/>
        </p:spPr>
        <p:txBody>
          <a:bodyPr wrap="square" rtlCol="0">
            <a:spAutoFit/>
          </a:bodyPr>
          <a:lstStyle/>
          <a:p>
            <a:r>
              <a:rPr lang="sv-SE" sz="1600" dirty="0"/>
              <a:t>Procent medarbetare som anser att arbetsgivaren i hög eller mycket hög utsträckning efterlever respektive råd. Akademiker och andra tjänstemän (exkl. vård). Uppdelat på sektorer: näringsliv, kommun och stat. </a:t>
            </a:r>
            <a:r>
              <a:rPr lang="sv-SE" sz="1600" u="sng" dirty="0"/>
              <a:t>Frågan besvarades i skarven jan/feb</a:t>
            </a:r>
            <a:r>
              <a:rPr lang="sv-SE" sz="1600" dirty="0"/>
              <a:t>. Sammanfattande efterlevnad uttrycker genomsnittet av svaren för de åtta råden. </a:t>
            </a:r>
          </a:p>
        </p:txBody>
      </p:sp>
    </p:spTree>
    <p:extLst>
      <p:ext uri="{BB962C8B-B14F-4D97-AF65-F5344CB8AC3E}">
        <p14:creationId xmlns:p14="http://schemas.microsoft.com/office/powerpoint/2010/main" val="159872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ED6E8F0-467F-4D31-9476-DA0706738792}"/>
              </a:ext>
            </a:extLst>
          </p:cNvPr>
          <p:cNvGraphicFramePr>
            <a:graphicFrameLocks/>
          </p:cNvGraphicFramePr>
          <p:nvPr>
            <p:extLst>
              <p:ext uri="{D42A27DB-BD31-4B8C-83A1-F6EECF244321}">
                <p14:modId xmlns:p14="http://schemas.microsoft.com/office/powerpoint/2010/main" val="1002703751"/>
              </p:ext>
            </p:extLst>
          </p:nvPr>
        </p:nvGraphicFramePr>
        <p:xfrm>
          <a:off x="1167314" y="1598506"/>
          <a:ext cx="9105970" cy="487737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ruta 3">
            <a:extLst>
              <a:ext uri="{FF2B5EF4-FFF2-40B4-BE49-F238E27FC236}">
                <a16:creationId xmlns:a16="http://schemas.microsoft.com/office/drawing/2014/main" id="{63118642-9A66-4FB8-9AB8-AD9DE36E41C9}"/>
              </a:ext>
            </a:extLst>
          </p:cNvPr>
          <p:cNvSpPr txBox="1"/>
          <p:nvPr/>
        </p:nvSpPr>
        <p:spPr>
          <a:xfrm>
            <a:off x="686811" y="382120"/>
            <a:ext cx="10595295" cy="830997"/>
          </a:xfrm>
          <a:prstGeom prst="rect">
            <a:avLst/>
          </a:prstGeom>
          <a:noFill/>
        </p:spPr>
        <p:txBody>
          <a:bodyPr wrap="square" rtlCol="0">
            <a:spAutoFit/>
          </a:bodyPr>
          <a:lstStyle/>
          <a:p>
            <a:r>
              <a:rPr lang="sv-SE" sz="1600" u="sng" dirty="0"/>
              <a:t>Procentuell förändring</a:t>
            </a:r>
            <a:r>
              <a:rPr lang="sv-SE" sz="1600" dirty="0"/>
              <a:t> av svaren om respektive råd </a:t>
            </a:r>
            <a:r>
              <a:rPr lang="sv-SE" sz="1600" u="sng" dirty="0"/>
              <a:t>mellan sep/okt och jan/feb</a:t>
            </a:r>
            <a:r>
              <a:rPr lang="sv-SE" sz="1600" dirty="0"/>
              <a:t>. Akademiker och andra tjänstemän (exkl. vård). Uppdelat på sektorer: näringsliv, kommun och stat. Sammanfattande efterlevnad uttrycker genomsnittet av svaren för de åtta råden. </a:t>
            </a:r>
          </a:p>
        </p:txBody>
      </p:sp>
    </p:spTree>
    <p:extLst>
      <p:ext uri="{BB962C8B-B14F-4D97-AF65-F5344CB8AC3E}">
        <p14:creationId xmlns:p14="http://schemas.microsoft.com/office/powerpoint/2010/main" val="23137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3E86B54-9142-4B10-89CF-5D29F7D8E55A}"/>
              </a:ext>
            </a:extLst>
          </p:cNvPr>
          <p:cNvGraphicFramePr>
            <a:graphicFrameLocks/>
          </p:cNvGraphicFramePr>
          <p:nvPr>
            <p:extLst>
              <p:ext uri="{D42A27DB-BD31-4B8C-83A1-F6EECF244321}">
                <p14:modId xmlns:p14="http://schemas.microsoft.com/office/powerpoint/2010/main" val="420072508"/>
              </p:ext>
            </p:extLst>
          </p:nvPr>
        </p:nvGraphicFramePr>
        <p:xfrm>
          <a:off x="989466" y="1435947"/>
          <a:ext cx="9665546" cy="50359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ruta 3">
            <a:extLst>
              <a:ext uri="{FF2B5EF4-FFF2-40B4-BE49-F238E27FC236}">
                <a16:creationId xmlns:a16="http://schemas.microsoft.com/office/drawing/2014/main" id="{5D6EC35A-AFA6-42BE-A5F2-C73619FB395F}"/>
              </a:ext>
            </a:extLst>
          </p:cNvPr>
          <p:cNvSpPr txBox="1"/>
          <p:nvPr/>
        </p:nvSpPr>
        <p:spPr>
          <a:xfrm>
            <a:off x="673604" y="234511"/>
            <a:ext cx="10595295" cy="830997"/>
          </a:xfrm>
          <a:prstGeom prst="rect">
            <a:avLst/>
          </a:prstGeom>
          <a:noFill/>
        </p:spPr>
        <p:txBody>
          <a:bodyPr wrap="square" rtlCol="0">
            <a:spAutoFit/>
          </a:bodyPr>
          <a:lstStyle/>
          <a:p>
            <a:r>
              <a:rPr lang="sv-SE" sz="1600" dirty="0"/>
              <a:t>Procent medarbetare som anser att arbetsgivaren i hög eller mycket hög utsträckning efterlever respektive råd. Akademiker och andra tjänstemän (</a:t>
            </a:r>
            <a:r>
              <a:rPr lang="sv-SE" sz="1600" dirty="0" err="1"/>
              <a:t>exkl</a:t>
            </a:r>
            <a:r>
              <a:rPr lang="sv-SE" sz="1600" dirty="0"/>
              <a:t> vård). Uppdelat på sektorer: näringsliv, kommun och stat. </a:t>
            </a:r>
            <a:r>
              <a:rPr lang="sv-SE" sz="1600" u="sng" dirty="0"/>
              <a:t>Frågan besvarades i skarven sep/okt</a:t>
            </a:r>
            <a:r>
              <a:rPr lang="sv-SE" sz="1600" dirty="0"/>
              <a:t>. Sammanfattande efterlevnad uttrycker genomsnittet av svaren för de åtta råden. </a:t>
            </a:r>
          </a:p>
        </p:txBody>
      </p:sp>
    </p:spTree>
    <p:extLst>
      <p:ext uri="{BB962C8B-B14F-4D97-AF65-F5344CB8AC3E}">
        <p14:creationId xmlns:p14="http://schemas.microsoft.com/office/powerpoint/2010/main" val="1723436029"/>
      </p:ext>
    </p:extLst>
  </p:cSld>
  <p:clrMapOvr>
    <a:masterClrMapping/>
  </p:clrMapOvr>
</p:sld>
</file>

<file path=ppt/theme/theme1.xml><?xml version="1.0" encoding="utf-8"?>
<a:theme xmlns:a="http://schemas.openxmlformats.org/drawingml/2006/main" name="Akavi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000000"/>
      </a:accent5>
      <a:accent6>
        <a:srgbClr val="9B9B9B"/>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kavia.potx" id="{D381DD8B-A779-4DB3-99FA-88A4903774F5}" vid="{958E94B3-D22F-4177-A613-FE0D6A2E50BC}"/>
    </a:ext>
  </a:extLst>
</a:theme>
</file>

<file path=ppt/theme/theme2.xml><?xml version="1.0" encoding="utf-8"?>
<a:theme xmlns:a="http://schemas.openxmlformats.org/drawingml/2006/main" name="Office-tem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169C78"/>
      </a:accent5>
      <a:accent6>
        <a:srgbClr val="6F76C5"/>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169C78"/>
      </a:accent5>
      <a:accent6>
        <a:srgbClr val="6F76C5"/>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ABB1D4BC5AAD747A7BE5E347592490C" ma:contentTypeVersion="13" ma:contentTypeDescription="Skapa ett nytt dokument." ma:contentTypeScope="" ma:versionID="d3cdbe61e3c1c43ca72c7e52bc21533a">
  <xsd:schema xmlns:xsd="http://www.w3.org/2001/XMLSchema" xmlns:xs="http://www.w3.org/2001/XMLSchema" xmlns:p="http://schemas.microsoft.com/office/2006/metadata/properties" xmlns:ns3="3411294f-f4e5-4ed1-8002-a42b25824a72" xmlns:ns4="c495d363-d52c-4ca4-9ac1-b0cd60450a18" targetNamespace="http://schemas.microsoft.com/office/2006/metadata/properties" ma:root="true" ma:fieldsID="4c32256a5ea0b82437b0940a1ba417ce" ns3:_="" ns4:_="">
    <xsd:import namespace="3411294f-f4e5-4ed1-8002-a42b25824a72"/>
    <xsd:import namespace="c495d363-d52c-4ca4-9ac1-b0cd60450a1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11294f-f4e5-4ed1-8002-a42b25824a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95d363-d52c-4ca4-9ac1-b0cd60450a18"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SharingHintHash" ma:index="20"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BDA6A-1F6C-4B42-8544-08E5AE6AC91F}">
  <ds:schemaRefs>
    <ds:schemaRef ds:uri="3411294f-f4e5-4ed1-8002-a42b25824a72"/>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c495d363-d52c-4ca4-9ac1-b0cd60450a18"/>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5A416C61-AE07-4C83-93ED-1981A647A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11294f-f4e5-4ed1-8002-a42b25824a72"/>
    <ds:schemaRef ds:uri="c495d363-d52c-4ca4-9ac1-b0cd60450a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1479</TotalTime>
  <Words>1317</Words>
  <Application>Microsoft Office PowerPoint</Application>
  <PresentationFormat>Bredbild</PresentationFormat>
  <Paragraphs>80</Paragraphs>
  <Slides>14</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Arial</vt:lpstr>
      <vt:lpstr>Wingdings</vt:lpstr>
      <vt:lpstr>Akavia</vt:lpstr>
      <vt:lpstr>Varför skiljer sig efterlevnaden av FHMs råd mellan sektorer och hur kan kommunerna komma ikapp? </vt:lpstr>
      <vt:lpstr>Akavia anser:</vt:lpstr>
      <vt:lpstr>Bakgrund</vt:lpstr>
      <vt:lpstr>Bakgrund</vt:lpstr>
      <vt:lpstr>Om undersökningarna</vt:lpstr>
      <vt:lpstr>Frågeställning</vt:lpstr>
      <vt:lpstr>PowerPoint-presentation</vt:lpstr>
      <vt:lpstr>PowerPoint-presentation</vt:lpstr>
      <vt:lpstr>PowerPoint-presentation</vt:lpstr>
      <vt:lpstr>Slutsatser</vt:lpstr>
      <vt:lpstr>Slutsatser</vt:lpstr>
      <vt:lpstr>Om Akavia </vt:lpstr>
      <vt:lpstr>Frågor?</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har höstens snabba smittspridning påverkat hemarbetet?</dc:title>
  <dc:creator>Marie Lindgren</dc:creator>
  <cp:lastModifiedBy>Marie Lindgren</cp:lastModifiedBy>
  <cp:revision>11</cp:revision>
  <dcterms:created xsi:type="dcterms:W3CDTF">2021-02-11T11:34:18Z</dcterms:created>
  <dcterms:modified xsi:type="dcterms:W3CDTF">2021-03-23T10:18:23Z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0x010100BABB1D4BC5AAD747A7BE5E347592490C</vt:lpwstr>
  </property>
</Properties>
</file>